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1" r:id="rId2"/>
  </p:sldMasterIdLst>
  <p:notesMasterIdLst>
    <p:notesMasterId r:id="rId68"/>
  </p:notesMasterIdLst>
  <p:sldIdLst>
    <p:sldId id="256" r:id="rId3"/>
    <p:sldId id="257" r:id="rId4"/>
    <p:sldId id="5617" r:id="rId5"/>
    <p:sldId id="271" r:id="rId6"/>
    <p:sldId id="272" r:id="rId7"/>
    <p:sldId id="383" r:id="rId8"/>
    <p:sldId id="378" r:id="rId9"/>
    <p:sldId id="386" r:id="rId10"/>
    <p:sldId id="388" r:id="rId11"/>
    <p:sldId id="389" r:id="rId12"/>
    <p:sldId id="387" r:id="rId13"/>
    <p:sldId id="380" r:id="rId14"/>
    <p:sldId id="374" r:id="rId15"/>
    <p:sldId id="373" r:id="rId16"/>
    <p:sldId id="372" r:id="rId17"/>
    <p:sldId id="371" r:id="rId18"/>
    <p:sldId id="370" r:id="rId19"/>
    <p:sldId id="369" r:id="rId20"/>
    <p:sldId id="5500" r:id="rId21"/>
    <p:sldId id="5504" r:id="rId22"/>
    <p:sldId id="5640" r:id="rId23"/>
    <p:sldId id="5618" r:id="rId24"/>
    <p:sldId id="5642" r:id="rId25"/>
    <p:sldId id="5643" r:id="rId26"/>
    <p:sldId id="5655" r:id="rId27"/>
    <p:sldId id="5620" r:id="rId28"/>
    <p:sldId id="5621" r:id="rId29"/>
    <p:sldId id="5619" r:id="rId30"/>
    <p:sldId id="5644" r:id="rId31"/>
    <p:sldId id="5623" r:id="rId32"/>
    <p:sldId id="267" r:id="rId33"/>
    <p:sldId id="5626" r:id="rId34"/>
    <p:sldId id="5657" r:id="rId35"/>
    <p:sldId id="5661" r:id="rId36"/>
    <p:sldId id="5662" r:id="rId37"/>
    <p:sldId id="5646" r:id="rId38"/>
    <p:sldId id="5624" r:id="rId39"/>
    <p:sldId id="5628" r:id="rId40"/>
    <p:sldId id="5659" r:id="rId41"/>
    <p:sldId id="5660" r:id="rId42"/>
    <p:sldId id="5647" r:id="rId43"/>
    <p:sldId id="5631" r:id="rId44"/>
    <p:sldId id="5639" r:id="rId45"/>
    <p:sldId id="5638" r:id="rId46"/>
    <p:sldId id="5656" r:id="rId47"/>
    <p:sldId id="5518" r:id="rId48"/>
    <p:sldId id="5519" r:id="rId49"/>
    <p:sldId id="5513" r:id="rId50"/>
    <p:sldId id="5517" r:id="rId51"/>
    <p:sldId id="5516" r:id="rId52"/>
    <p:sldId id="5515" r:id="rId53"/>
    <p:sldId id="5514" r:id="rId54"/>
    <p:sldId id="5633" r:id="rId55"/>
    <p:sldId id="5635" r:id="rId56"/>
    <p:sldId id="5634" r:id="rId57"/>
    <p:sldId id="5641" r:id="rId58"/>
    <p:sldId id="265" r:id="rId59"/>
    <p:sldId id="5648" r:id="rId60"/>
    <p:sldId id="5649" r:id="rId61"/>
    <p:sldId id="5650" r:id="rId62"/>
    <p:sldId id="5651" r:id="rId63"/>
    <p:sldId id="5652" r:id="rId64"/>
    <p:sldId id="5653" r:id="rId65"/>
    <p:sldId id="5654" r:id="rId66"/>
    <p:sldId id="4858"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Lato" panose="020F0502020204030203" pitchFamily="34" charset="77"/>
      <p:regular r:id="rId75"/>
      <p:bold r:id="rId76"/>
      <p:italic r:id="rId77"/>
      <p:boldItalic r:id="rId78"/>
    </p:embeddedFont>
    <p:embeddedFont>
      <p:font typeface="Raleway" pitchFamily="2" charset="77"/>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95"/>
    <p:restoredTop sz="94628"/>
  </p:normalViewPr>
  <p:slideViewPr>
    <p:cSldViewPr snapToGrid="0">
      <p:cViewPr varScale="1">
        <p:scale>
          <a:sx n="154" d="100"/>
          <a:sy n="154" d="100"/>
        </p:scale>
        <p:origin x="192" y="2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Cells posterior to this furrow experience a pulse of </a:t>
            </a:r>
            <a:r>
              <a:rPr lang="en-US" dirty="0" err="1"/>
              <a:t>ss</a:t>
            </a:r>
            <a:r>
              <a:rPr lang="en-US" dirty="0"/>
              <a:t> expression, and we will call them R7 precursors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848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this brief pulse, </a:t>
            </a:r>
            <a:r>
              <a:rPr lang="en-US" dirty="0" err="1"/>
              <a:t>ss</a:t>
            </a:r>
            <a:r>
              <a:rPr lang="en-US" dirty="0"/>
              <a:t> expression ceases and the cells continue to differentiate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7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572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654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20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number of hours have passed, these cells reach their terminal cell fate, decide to either maintain their </a:t>
            </a:r>
            <a:r>
              <a:rPr lang="en-US" dirty="0" err="1"/>
              <a:t>ss</a:t>
            </a:r>
            <a:r>
              <a:rPr lang="en-US" dirty="0"/>
              <a:t> of state or reinitiate </a:t>
            </a:r>
            <a:r>
              <a:rPr lang="en-US" dirty="0" err="1"/>
              <a:t>ss</a:t>
            </a:r>
            <a:r>
              <a:rPr lang="en-US" dirty="0"/>
              <a:t> expression.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515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903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where we begin to see the 67% on off ratio seen in adults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103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eye develops in this way, we can get multiple stages or R7 development within a single eye antennal disk. Cells prior to the furrow remain undifferentiated. Cells at the furrow, expressing spineless are R7 precursors and at the onset of differentiating, and cells at the posterior end have reached their terminal state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52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b4aedb2a2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b4aedb2a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tiled RNA FISH image where this pattern of expression is clearly illustrated. So cells in this region will be undifferentiated, cells here expressing are at the precursor stage. Then these at the posterior end are in their terminal state and either on or off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949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b4aedb2a2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b4aedb2a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5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b7b0966a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b7b0966a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 designed fluorescently labeled probes</a:t>
            </a:r>
          </a:p>
        </p:txBody>
      </p:sp>
      <p:sp>
        <p:nvSpPr>
          <p:cNvPr id="4" name="Slide Number Placeholder 3"/>
          <p:cNvSpPr>
            <a:spLocks noGrp="1"/>
          </p:cNvSpPr>
          <p:nvPr>
            <p:ph type="sldNum" sz="quarter" idx="5"/>
          </p:nvPr>
        </p:nvSpPr>
        <p:spPr/>
        <p:txBody>
          <a:bodyPr/>
          <a:lstStyle/>
          <a:p>
            <a:fld id="{85C65731-4A7B-7342-8F46-EB3857C246F8}" type="slidenum">
              <a:rPr lang="en-US" smtClean="0"/>
              <a:t>46</a:t>
            </a:fld>
            <a:endParaRPr lang="en-US"/>
          </a:p>
        </p:txBody>
      </p:sp>
    </p:spTree>
    <p:extLst>
      <p:ext uri="{BB962C8B-B14F-4D97-AF65-F5344CB8AC3E}">
        <p14:creationId xmlns:p14="http://schemas.microsoft.com/office/powerpoint/2010/main" val="1290903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upstream and downstream regions of </a:t>
            </a:r>
            <a:r>
              <a:rPr lang="en-US" dirty="0" err="1"/>
              <a:t>ss</a:t>
            </a:r>
            <a:r>
              <a:rPr lang="en-US" dirty="0"/>
              <a:t>, as well as the DNA locus itself</a:t>
            </a:r>
          </a:p>
        </p:txBody>
      </p:sp>
      <p:sp>
        <p:nvSpPr>
          <p:cNvPr id="4" name="Slide Number Placeholder 3"/>
          <p:cNvSpPr>
            <a:spLocks noGrp="1"/>
          </p:cNvSpPr>
          <p:nvPr>
            <p:ph type="sldNum" sz="quarter" idx="5"/>
          </p:nvPr>
        </p:nvSpPr>
        <p:spPr/>
        <p:txBody>
          <a:bodyPr/>
          <a:lstStyle/>
          <a:p>
            <a:fld id="{85C65731-4A7B-7342-8F46-EB3857C246F8}" type="slidenum">
              <a:rPr lang="en-US" smtClean="0"/>
              <a:t>47</a:t>
            </a:fld>
            <a:endParaRPr lang="en-US"/>
          </a:p>
        </p:txBody>
      </p:sp>
    </p:spTree>
    <p:extLst>
      <p:ext uri="{BB962C8B-B14F-4D97-AF65-F5344CB8AC3E}">
        <p14:creationId xmlns:p14="http://schemas.microsoft.com/office/powerpoint/2010/main" val="2067913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Spanning a total of 165 kb. Therefore, using fish, I can</a:t>
            </a:r>
          </a:p>
        </p:txBody>
      </p:sp>
      <p:sp>
        <p:nvSpPr>
          <p:cNvPr id="4" name="Slide Number Placeholder 3"/>
          <p:cNvSpPr>
            <a:spLocks noGrp="1"/>
          </p:cNvSpPr>
          <p:nvPr>
            <p:ph type="sldNum" sz="quarter" idx="5"/>
          </p:nvPr>
        </p:nvSpPr>
        <p:spPr/>
        <p:txBody>
          <a:bodyPr/>
          <a:lstStyle/>
          <a:p>
            <a:fld id="{85C65731-4A7B-7342-8F46-EB3857C246F8}" type="slidenum">
              <a:rPr lang="en-US" smtClean="0"/>
              <a:t>48</a:t>
            </a:fld>
            <a:endParaRPr lang="en-US"/>
          </a:p>
        </p:txBody>
      </p:sp>
    </p:spTree>
    <p:extLst>
      <p:ext uri="{BB962C8B-B14F-4D97-AF65-F5344CB8AC3E}">
        <p14:creationId xmlns:p14="http://schemas.microsoft.com/office/powerpoint/2010/main" val="3148800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Identify how compact the locus is in every cell of the eye antenna disc. </a:t>
            </a:r>
          </a:p>
        </p:txBody>
      </p:sp>
      <p:sp>
        <p:nvSpPr>
          <p:cNvPr id="4" name="Slide Number Placeholder 3"/>
          <p:cNvSpPr>
            <a:spLocks noGrp="1"/>
          </p:cNvSpPr>
          <p:nvPr>
            <p:ph type="sldNum" sz="quarter" idx="5"/>
          </p:nvPr>
        </p:nvSpPr>
        <p:spPr/>
        <p:txBody>
          <a:bodyPr/>
          <a:lstStyle/>
          <a:p>
            <a:fld id="{85C65731-4A7B-7342-8F46-EB3857C246F8}" type="slidenum">
              <a:rPr lang="en-US" smtClean="0"/>
              <a:t>49</a:t>
            </a:fld>
            <a:endParaRPr lang="en-US"/>
          </a:p>
        </p:txBody>
      </p:sp>
    </p:spTree>
    <p:extLst>
      <p:ext uri="{BB962C8B-B14F-4D97-AF65-F5344CB8AC3E}">
        <p14:creationId xmlns:p14="http://schemas.microsoft.com/office/powerpoint/2010/main" val="3179208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can quantify these data as the distance from the center of one color </a:t>
            </a:r>
            <a:r>
              <a:rPr lang="en-US" dirty="0" err="1"/>
              <a:t>punctae</a:t>
            </a:r>
            <a:r>
              <a:rPr lang="en-US" dirty="0"/>
              <a:t> to the next.</a:t>
            </a:r>
          </a:p>
        </p:txBody>
      </p:sp>
      <p:sp>
        <p:nvSpPr>
          <p:cNvPr id="4" name="Slide Number Placeholder 3"/>
          <p:cNvSpPr>
            <a:spLocks noGrp="1"/>
          </p:cNvSpPr>
          <p:nvPr>
            <p:ph type="sldNum" sz="quarter" idx="5"/>
          </p:nvPr>
        </p:nvSpPr>
        <p:spPr/>
        <p:txBody>
          <a:bodyPr/>
          <a:lstStyle/>
          <a:p>
            <a:fld id="{85C65731-4A7B-7342-8F46-EB3857C246F8}" type="slidenum">
              <a:rPr lang="en-US" smtClean="0"/>
              <a:t>50</a:t>
            </a:fld>
            <a:endParaRPr lang="en-US"/>
          </a:p>
        </p:txBody>
      </p:sp>
    </p:spTree>
    <p:extLst>
      <p:ext uri="{BB962C8B-B14F-4D97-AF65-F5344CB8AC3E}">
        <p14:creationId xmlns:p14="http://schemas.microsoft.com/office/powerpoint/2010/main" val="2274993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we see that cells that express have a more open conformation</a:t>
            </a:r>
          </a:p>
        </p:txBody>
      </p:sp>
      <p:sp>
        <p:nvSpPr>
          <p:cNvPr id="4" name="Slide Number Placeholder 3"/>
          <p:cNvSpPr>
            <a:spLocks noGrp="1"/>
          </p:cNvSpPr>
          <p:nvPr>
            <p:ph type="sldNum" sz="quarter" idx="5"/>
          </p:nvPr>
        </p:nvSpPr>
        <p:spPr/>
        <p:txBody>
          <a:bodyPr/>
          <a:lstStyle/>
          <a:p>
            <a:fld id="{85C65731-4A7B-7342-8F46-EB3857C246F8}" type="slidenum">
              <a:rPr lang="en-US" smtClean="0"/>
              <a:t>51</a:t>
            </a:fld>
            <a:endParaRPr lang="en-US"/>
          </a:p>
        </p:txBody>
      </p:sp>
    </p:spTree>
    <p:extLst>
      <p:ext uri="{BB962C8B-B14F-4D97-AF65-F5344CB8AC3E}">
        <p14:creationId xmlns:p14="http://schemas.microsoft.com/office/powerpoint/2010/main" val="3442059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we calculate the total compaction as the sum of the distance between the spots</a:t>
            </a:r>
          </a:p>
        </p:txBody>
      </p:sp>
      <p:sp>
        <p:nvSpPr>
          <p:cNvPr id="4" name="Slide Number Placeholder 3"/>
          <p:cNvSpPr>
            <a:spLocks noGrp="1"/>
          </p:cNvSpPr>
          <p:nvPr>
            <p:ph type="sldNum" sz="quarter" idx="5"/>
          </p:nvPr>
        </p:nvSpPr>
        <p:spPr/>
        <p:txBody>
          <a:bodyPr/>
          <a:lstStyle/>
          <a:p>
            <a:fld id="{85C65731-4A7B-7342-8F46-EB3857C246F8}" type="slidenum">
              <a:rPr lang="en-US" smtClean="0"/>
              <a:t>52</a:t>
            </a:fld>
            <a:endParaRPr lang="en-US"/>
          </a:p>
        </p:txBody>
      </p:sp>
    </p:spTree>
    <p:extLst>
      <p:ext uri="{BB962C8B-B14F-4D97-AF65-F5344CB8AC3E}">
        <p14:creationId xmlns:p14="http://schemas.microsoft.com/office/powerpoint/2010/main" val="385529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EEF93C-B4A1-C34B-B1D7-6C4D77FA5D7D}" type="slidenum">
              <a:rPr lang="en-US" smtClean="0"/>
              <a:t>3</a:t>
            </a:fld>
            <a:endParaRPr lang="en-US"/>
          </a:p>
        </p:txBody>
      </p:sp>
    </p:spTree>
    <p:extLst>
      <p:ext uri="{BB962C8B-B14F-4D97-AF65-F5344CB8AC3E}">
        <p14:creationId xmlns:p14="http://schemas.microsoft.com/office/powerpoint/2010/main" val="212455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ad10685c9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ad10685c9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ad10685c9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ad10685c9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011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ad10685c9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ad10685c9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538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ad10685c9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ad10685c9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589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ad10685c9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ad10685c9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462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ad10685c9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ad10685c9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215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ad10685c9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ad10685c9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026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ad10685c9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ad10685c9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757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57066" indent="-291179" eaLnBrk="0" hangingPunct="0">
              <a:spcBef>
                <a:spcPct val="30000"/>
              </a:spcBef>
              <a:defRPr sz="1200">
                <a:solidFill>
                  <a:schemeClr val="tx1"/>
                </a:solidFill>
                <a:latin typeface="Arial" charset="0"/>
              </a:defRPr>
            </a:lvl2pPr>
            <a:lvl3pPr marL="1164717" indent="-232943" eaLnBrk="0" hangingPunct="0">
              <a:spcBef>
                <a:spcPct val="30000"/>
              </a:spcBef>
              <a:defRPr sz="1200">
                <a:solidFill>
                  <a:schemeClr val="tx1"/>
                </a:solidFill>
                <a:latin typeface="Arial" charset="0"/>
              </a:defRPr>
            </a:lvl3pPr>
            <a:lvl4pPr marL="1630604" indent="-232943" eaLnBrk="0" hangingPunct="0">
              <a:spcBef>
                <a:spcPct val="30000"/>
              </a:spcBef>
              <a:defRPr sz="1200">
                <a:solidFill>
                  <a:schemeClr val="tx1"/>
                </a:solidFill>
                <a:latin typeface="Arial" charset="0"/>
              </a:defRPr>
            </a:lvl4pPr>
            <a:lvl5pPr marL="2096491" indent="-232943" eaLnBrk="0" hangingPunct="0">
              <a:spcBef>
                <a:spcPct val="30000"/>
              </a:spcBef>
              <a:defRPr sz="1200">
                <a:solidFill>
                  <a:schemeClr val="tx1"/>
                </a:solidFill>
                <a:latin typeface="Arial" charset="0"/>
              </a:defRPr>
            </a:lvl5pPr>
            <a:lvl6pPr marL="2562377" indent="-232943" eaLnBrk="0" fontAlgn="base" hangingPunct="0">
              <a:spcBef>
                <a:spcPct val="30000"/>
              </a:spcBef>
              <a:spcAft>
                <a:spcPct val="0"/>
              </a:spcAft>
              <a:defRPr sz="1200">
                <a:solidFill>
                  <a:schemeClr val="tx1"/>
                </a:solidFill>
                <a:latin typeface="Arial" charset="0"/>
              </a:defRPr>
            </a:lvl6pPr>
            <a:lvl7pPr marL="3028264" indent="-232943" eaLnBrk="0" fontAlgn="base" hangingPunct="0">
              <a:spcBef>
                <a:spcPct val="30000"/>
              </a:spcBef>
              <a:spcAft>
                <a:spcPct val="0"/>
              </a:spcAft>
              <a:defRPr sz="1200">
                <a:solidFill>
                  <a:schemeClr val="tx1"/>
                </a:solidFill>
                <a:latin typeface="Arial" charset="0"/>
              </a:defRPr>
            </a:lvl7pPr>
            <a:lvl8pPr marL="3494151" indent="-232943" eaLnBrk="0" fontAlgn="base" hangingPunct="0">
              <a:spcBef>
                <a:spcPct val="30000"/>
              </a:spcBef>
              <a:spcAft>
                <a:spcPct val="0"/>
              </a:spcAft>
              <a:defRPr sz="1200">
                <a:solidFill>
                  <a:schemeClr val="tx1"/>
                </a:solidFill>
                <a:latin typeface="Arial" charset="0"/>
              </a:defRPr>
            </a:lvl8pPr>
            <a:lvl9pPr marL="3960038" indent="-232943" eaLnBrk="0" fontAlgn="base" hangingPunct="0">
              <a:spcBef>
                <a:spcPct val="30000"/>
              </a:spcBef>
              <a:spcAft>
                <a:spcPct val="0"/>
              </a:spcAft>
              <a:defRPr sz="1200">
                <a:solidFill>
                  <a:schemeClr val="tx1"/>
                </a:solidFill>
                <a:latin typeface="Arial" charset="0"/>
              </a:defRPr>
            </a:lvl9pPr>
          </a:lstStyle>
          <a:p>
            <a:pPr marL="0" marR="0" lvl="0" indent="0" algn="r" defTabSz="931774" rtl="0" eaLnBrk="1" fontAlgn="base" latinLnBrk="0" hangingPunct="1">
              <a:lnSpc>
                <a:spcPct val="100000"/>
              </a:lnSpc>
              <a:spcBef>
                <a:spcPct val="0"/>
              </a:spcBef>
              <a:spcAft>
                <a:spcPct val="0"/>
              </a:spcAft>
              <a:buClrTx/>
              <a:buSzTx/>
              <a:buFontTx/>
              <a:buNone/>
              <a:tabLst/>
              <a:defRPr/>
            </a:pPr>
            <a:fld id="{5BD9542E-7883-48C6-BE1C-BFCB8D45BB0D}" type="slidenum">
              <a:rPr kumimoji="0" lang="en-US" alt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31774"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5091" name="Rectangle 2"/>
          <p:cNvSpPr>
            <a:spLocks noGrp="1" noRot="1" noChangeAspect="1" noChangeArrowheads="1" noTextEdit="1"/>
          </p:cNvSpPr>
          <p:nvPr>
            <p:ph type="sldImg"/>
          </p:nvPr>
        </p:nvSpPr>
        <p:spPr>
          <a:xfrm>
            <a:off x="381000" y="685800"/>
            <a:ext cx="6096000" cy="3429000"/>
          </a:xfrm>
          <a:ln/>
        </p:spPr>
      </p:sp>
      <p:sp>
        <p:nvSpPr>
          <p:cNvPr id="345092" name="Rectangle 3"/>
          <p:cNvSpPr>
            <a:spLocks noGrp="1" noChangeArrowheads="1"/>
          </p:cNvSpPr>
          <p:nvPr>
            <p:ph type="body" idx="1"/>
          </p:nvPr>
        </p:nvSpPr>
        <p:spPr>
          <a:noFill/>
        </p:spPr>
        <p:txBody>
          <a:bodyPr/>
          <a:lstStyle/>
          <a:p>
            <a:pPr eaLnBrk="1" hangingPunct="1">
              <a:lnSpc>
                <a:spcPct val="80000"/>
              </a:lnSpc>
            </a:pPr>
            <a:endParaRPr lang="en-US" altLang="en-US" sz="800" dirty="0"/>
          </a:p>
        </p:txBody>
      </p:sp>
    </p:spTree>
    <p:extLst>
      <p:ext uri="{BB962C8B-B14F-4D97-AF65-F5344CB8AC3E}">
        <p14:creationId xmlns:p14="http://schemas.microsoft.com/office/powerpoint/2010/main" val="922302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8FD417E-9D1D-4557-8CFB-634DF6E33DC2}" type="slidenum">
              <a:rPr lang="en-US" altLang="en-US" smtClean="0"/>
              <a:pPr eaLnBrk="1" hangingPunct="1">
                <a:spcBef>
                  <a:spcPct val="0"/>
                </a:spcBef>
              </a:pPr>
              <a:t>4</a:t>
            </a:fld>
            <a:endParaRPr lang="en-US" altLang="en-US"/>
          </a:p>
        </p:txBody>
      </p:sp>
      <p:sp>
        <p:nvSpPr>
          <p:cNvPr id="242691" name="Rectangle 2"/>
          <p:cNvSpPr>
            <a:spLocks noGrp="1" noRot="1" noChangeAspect="1" noChangeArrowheads="1" noTextEdit="1"/>
          </p:cNvSpPr>
          <p:nvPr>
            <p:ph type="sldImg"/>
          </p:nvPr>
        </p:nvSpPr>
        <p:spPr>
          <a:xfrm>
            <a:off x="685800" y="1143000"/>
            <a:ext cx="5486400" cy="3086100"/>
          </a:xfrm>
          <a:ln/>
        </p:spPr>
      </p:sp>
      <p:sp>
        <p:nvSpPr>
          <p:cNvPr id="242692" name="Rectangle 3"/>
          <p:cNvSpPr>
            <a:spLocks noGrp="1" noChangeArrowheads="1"/>
          </p:cNvSpPr>
          <p:nvPr>
            <p:ph type="body" idx="1"/>
          </p:nvPr>
        </p:nvSpPr>
        <p:spPr>
          <a:noFill/>
        </p:spPr>
        <p:txBody>
          <a:bodyPr/>
          <a:lstStyle/>
          <a:p>
            <a:pPr eaLnBrk="1" hangingPunct="1"/>
            <a:r>
              <a:rPr lang="en-US" altLang="en-US" dirty="0"/>
              <a:t>This binary decision is controlled by the transcription factor spineless. R7 cells expressing spineless take on the Rh4 fate, while R7 cells lacking spineless take on the RH3 Fate. </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 such that the presence of spineless drive expression of rh4 and the absence drives rh3 state, giving us a mosaic patter in the adult retina in which 67 percent of R7 cells express spineless and rh4. Understanding the stochastic expression of spineless has been a focus of the lab.</a:t>
            </a:r>
            <a:r>
              <a:rPr lang="en-US" altLang="en-US" baseline="0" dirty="0"/>
              <a:t> </a:t>
            </a:r>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r>
              <a:rPr lang="en-US" altLang="en-US" baseline="0" dirty="0"/>
              <a:t>Spineless is randomly expressed in 67% of R7 cells. In the presence of spineless, this drives the Rh4 expression state, while in the absence of spineless we will see Rh3 expression as seen here. So for the rest of my talk I want to point out that the as we can see here we can directly quantify spineless, but more </a:t>
            </a:r>
            <a:r>
              <a:rPr lang="en-US" altLang="en-US" baseline="0" dirty="0" err="1"/>
              <a:t>commenly</a:t>
            </a:r>
            <a:r>
              <a:rPr lang="en-US" altLang="en-US" baseline="0" dirty="0"/>
              <a:t> the way the lab assesses spineless expression in the eye is instead by looking at Rh4 vs. Rh3 expression in the retina, so for the data I am going to tell you about I am looking at the percent of R7 cells that express Rh4 as an output of spineless expression. </a:t>
            </a:r>
            <a:endParaRPr lang="en-US" altLang="en-US" dirty="0"/>
          </a:p>
        </p:txBody>
      </p:sp>
    </p:spTree>
    <p:extLst>
      <p:ext uri="{BB962C8B-B14F-4D97-AF65-F5344CB8AC3E}">
        <p14:creationId xmlns:p14="http://schemas.microsoft.com/office/powerpoint/2010/main" val="346415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8FD417E-9D1D-4557-8CFB-634DF6E33DC2}" type="slidenum">
              <a:rPr lang="en-US" altLang="en-US" smtClean="0"/>
              <a:pPr eaLnBrk="1" hangingPunct="1">
                <a:spcBef>
                  <a:spcPct val="0"/>
                </a:spcBef>
              </a:pPr>
              <a:t>5</a:t>
            </a:fld>
            <a:endParaRPr lang="en-US" altLang="en-US"/>
          </a:p>
        </p:txBody>
      </p:sp>
      <p:sp>
        <p:nvSpPr>
          <p:cNvPr id="242691" name="Rectangle 2"/>
          <p:cNvSpPr>
            <a:spLocks noGrp="1" noRot="1" noChangeAspect="1" noChangeArrowheads="1" noTextEdit="1"/>
          </p:cNvSpPr>
          <p:nvPr>
            <p:ph type="sldImg"/>
          </p:nvPr>
        </p:nvSpPr>
        <p:spPr>
          <a:xfrm>
            <a:off x="685800" y="1143000"/>
            <a:ext cx="5486400" cy="3086100"/>
          </a:xfrm>
          <a:ln/>
        </p:spPr>
      </p:sp>
      <p:sp>
        <p:nvSpPr>
          <p:cNvPr id="242692" name="Rectangle 3"/>
          <p:cNvSpPr>
            <a:spLocks noGrp="1" noChangeArrowheads="1"/>
          </p:cNvSpPr>
          <p:nvPr>
            <p:ph type="body" idx="1"/>
          </p:nvPr>
        </p:nvSpPr>
        <p:spPr>
          <a:noFill/>
        </p:spPr>
        <p:txBody>
          <a:bodyPr/>
          <a:lstStyle/>
          <a:p>
            <a:pPr eaLnBrk="1" hangingPunct="1"/>
            <a:r>
              <a:rPr lang="en-US" altLang="en-US" dirty="0"/>
              <a:t>Resulting in a mosaic pattern in the adult retina where 67 percent of R7 cells express spineless and RH4. </a:t>
            </a:r>
          </a:p>
          <a:p>
            <a:pPr eaLnBrk="1" hangingPunct="1"/>
            <a:endParaRPr lang="en-US" altLang="en-US" dirty="0"/>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r>
              <a:rPr lang="en-US" altLang="en-US" baseline="0" dirty="0"/>
              <a:t>Spineless is randomly expressed in 67% of R7 cells. In the presence of spineless, this drives the Rh4 expression state, while in the absence of spineless we will see Rh3 expression as seen here. So for the rest of my talk I want to point out that the as we can see here we can directly quantify spineless, but more </a:t>
            </a:r>
            <a:r>
              <a:rPr lang="en-US" altLang="en-US" baseline="0" dirty="0" err="1"/>
              <a:t>commenly</a:t>
            </a:r>
            <a:r>
              <a:rPr lang="en-US" altLang="en-US" baseline="0" dirty="0"/>
              <a:t> the way the lab assesses spineless expression in the eye is instead by looking at Rh4 vs. Rh3 expression in the retina, so for the data I am going to tell you about I am looking at the percent of R7 cells that express Rh4 as an output of spineless expression. </a:t>
            </a:r>
            <a:endParaRPr lang="en-US" altLang="en-US" dirty="0"/>
          </a:p>
        </p:txBody>
      </p:sp>
    </p:spTree>
    <p:extLst>
      <p:ext uri="{BB962C8B-B14F-4D97-AF65-F5344CB8AC3E}">
        <p14:creationId xmlns:p14="http://schemas.microsoft.com/office/powerpoint/2010/main" val="3096329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Antenna and eye in one continuous tissue. It is at this stage that photoreceptors are terminally differentiated in the eye. If we look at spineless expression at this time, we see broad expression in the antenna. The eye has a more complicated pattern of expression. Early in the larval stage, all cells of the eye are in an undifferentiated state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F7304-71C0-4E74-8191-221D90C51E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58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highlighted a specific region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66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Moves anteriorly.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3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BABD3-6241-0244-8DCC-CB53013F7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171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6D48B6-9E58-4A4B-B0D8-0ED30873BC38}"/>
              </a:ext>
            </a:extLst>
          </p:cNvPr>
          <p:cNvSpPr>
            <a:spLocks noGrp="1"/>
          </p:cNvSpPr>
          <p:nvPr>
            <p:ph type="dt" sz="half" idx="10"/>
          </p:nvPr>
        </p:nvSpPr>
        <p:spPr/>
        <p:txBody>
          <a:bodyPr/>
          <a:lstStyle/>
          <a:p>
            <a:fld id="{15EE76B8-7BBD-E04B-8CFC-223791BE9DF1}" type="datetime1">
              <a:rPr lang="en-US" smtClean="0"/>
              <a:t>2/11/21</a:t>
            </a:fld>
            <a:endParaRPr lang="en-US"/>
          </a:p>
        </p:txBody>
      </p:sp>
      <p:sp>
        <p:nvSpPr>
          <p:cNvPr id="3" name="Footer Placeholder 2">
            <a:extLst>
              <a:ext uri="{FF2B5EF4-FFF2-40B4-BE49-F238E27FC236}">
                <a16:creationId xmlns:a16="http://schemas.microsoft.com/office/drawing/2014/main" id="{7C4A179B-642F-8D4E-BBBC-E3269C7E9F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194B1-E7AF-7142-9007-23EB6FE69B85}"/>
              </a:ext>
            </a:extLst>
          </p:cNvPr>
          <p:cNvSpPr>
            <a:spLocks noGrp="1"/>
          </p:cNvSpPr>
          <p:nvPr>
            <p:ph type="sldNum" sz="quarter" idx="12"/>
          </p:nvPr>
        </p:nvSpPr>
        <p:spPr/>
        <p:txBody>
          <a:bodyPr/>
          <a:lstStyle/>
          <a:p>
            <a:fld id="{A44BBD5B-A125-4446-9427-74FB4B4ACF60}" type="slidenum">
              <a:rPr lang="en-US" smtClean="0"/>
              <a:t>‹#›</a:t>
            </a:fld>
            <a:endParaRPr lang="en-US"/>
          </a:p>
        </p:txBody>
      </p:sp>
    </p:spTree>
    <p:extLst>
      <p:ext uri="{BB962C8B-B14F-4D97-AF65-F5344CB8AC3E}">
        <p14:creationId xmlns:p14="http://schemas.microsoft.com/office/powerpoint/2010/main" val="4292636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417F4B-11FC-F34A-98D9-8E0ECE0FB24A}"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3697749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417F4B-11FC-F34A-98D9-8E0ECE0FB24A}"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2826874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17F4B-11FC-F34A-98D9-8E0ECE0FB24A}"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2959801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417F4B-11FC-F34A-98D9-8E0ECE0FB24A}" type="datetimeFigureOut">
              <a:rPr lang="en-US" smtClean="0"/>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3519088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417F4B-11FC-F34A-98D9-8E0ECE0FB24A}" type="datetimeFigureOut">
              <a:rPr lang="en-US" smtClean="0"/>
              <a:t>2/11/21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207058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417F4B-11FC-F34A-98D9-8E0ECE0FB24A}" type="datetimeFigureOut">
              <a:rPr lang="en-US" smtClean="0"/>
              <a:t>2/11/21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734391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417F4B-11FC-F34A-98D9-8E0ECE0FB24A}" type="datetimeFigureOut">
              <a:rPr lang="en-US" smtClean="0"/>
              <a:t>2/11/21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2533546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9417F4B-11FC-F34A-98D9-8E0ECE0FB24A}" type="datetimeFigureOut">
              <a:rPr lang="en-US" smtClean="0"/>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2904287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9417F4B-11FC-F34A-98D9-8E0ECE0FB24A}" type="datetimeFigureOut">
              <a:rPr lang="en-US" smtClean="0"/>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2818068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417F4B-11FC-F34A-98D9-8E0ECE0FB24A}"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28319571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417F4B-11FC-F34A-98D9-8E0ECE0FB24A}"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E523F-EDBB-C840-8A07-280CF9A24A2B}" type="slidenum">
              <a:rPr lang="en-US" smtClean="0"/>
              <a:t>‹#›</a:t>
            </a:fld>
            <a:endParaRPr lang="en-US"/>
          </a:p>
        </p:txBody>
      </p:sp>
    </p:spTree>
    <p:extLst>
      <p:ext uri="{BB962C8B-B14F-4D97-AF65-F5344CB8AC3E}">
        <p14:creationId xmlns:p14="http://schemas.microsoft.com/office/powerpoint/2010/main" val="2903706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417F4B-11FC-F34A-98D9-8E0ECE0FB24A}" type="datetimeFigureOut">
              <a:rPr lang="en-US" smtClean="0"/>
              <a:t>2/11/21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4BE523F-EDBB-C840-8A07-280CF9A24A2B}" type="slidenum">
              <a:rPr lang="en-US" smtClean="0"/>
              <a:t>‹#›</a:t>
            </a:fld>
            <a:endParaRPr lang="en-US"/>
          </a:p>
        </p:txBody>
      </p:sp>
    </p:spTree>
    <p:extLst>
      <p:ext uri="{BB962C8B-B14F-4D97-AF65-F5344CB8AC3E}">
        <p14:creationId xmlns:p14="http://schemas.microsoft.com/office/powerpoint/2010/main" val="335491150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3.xml"/><Relationship Id="rId5" Type="http://schemas.openxmlformats.org/officeDocument/2006/relationships/image" Target="../media/image35.tiff"/><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38.png"/><Relationship Id="rId4" Type="http://schemas.openxmlformats.org/officeDocument/2006/relationships/image" Target="../media/image37.jpeg"/><Relationship Id="rId9"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30.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5.png"/><Relationship Id="rId5" Type="http://schemas.microsoft.com/office/2007/relationships/hdphoto" Target="../media/hdphoto7.wdp"/><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iff"/><Relationship Id="rId1" Type="http://schemas.openxmlformats.org/officeDocument/2006/relationships/slideLayout" Target="../slideLayouts/slideLayout3.xml"/><Relationship Id="rId4" Type="http://schemas.microsoft.com/office/2007/relationships/hdphoto" Target="../media/hdphoto8.wdp"/></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iff"/><Relationship Id="rId1" Type="http://schemas.openxmlformats.org/officeDocument/2006/relationships/slideLayout" Target="../slideLayouts/slideLayout3.xml"/><Relationship Id="rId6" Type="http://schemas.openxmlformats.org/officeDocument/2006/relationships/image" Target="../media/image49.tiff"/><Relationship Id="rId5" Type="http://schemas.openxmlformats.org/officeDocument/2006/relationships/image" Target="../media/image48.tiff"/><Relationship Id="rId4" Type="http://schemas.microsoft.com/office/2007/relationships/hdphoto" Target="../media/hdphoto9.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iff"/><Relationship Id="rId1" Type="http://schemas.openxmlformats.org/officeDocument/2006/relationships/slideLayout" Target="../slideLayouts/slideLayout3.xml"/><Relationship Id="rId6" Type="http://schemas.openxmlformats.org/officeDocument/2006/relationships/image" Target="../media/image49.tiff"/><Relationship Id="rId5" Type="http://schemas.openxmlformats.org/officeDocument/2006/relationships/image" Target="../media/image48.tiff"/><Relationship Id="rId4" Type="http://schemas.microsoft.com/office/2007/relationships/hdphoto" Target="../media/hdphoto9.wdp"/></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47.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48.xml.rels><?xml version="1.0" encoding="UTF-8" standalone="yes"?>
<Relationships xmlns="http://schemas.openxmlformats.org/package/2006/relationships"><Relationship Id="rId3" Type="http://schemas.openxmlformats.org/officeDocument/2006/relationships/image" Target="../media/image61.emf"/><Relationship Id="rId7"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49.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55.emf"/><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55.emf"/><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51.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55.emf"/><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52.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55.emf"/><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53.xml.rels><?xml version="1.0" encoding="UTF-8" standalone="yes"?>
<Relationships xmlns="http://schemas.openxmlformats.org/package/2006/relationships"><Relationship Id="rId2" Type="http://schemas.openxmlformats.org/officeDocument/2006/relationships/image" Target="../media/image66.ti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71"/>
        <p:cNvGrpSpPr/>
        <p:nvPr/>
      </p:nvGrpSpPr>
      <p:grpSpPr>
        <a:xfrm>
          <a:off x="0" y="0"/>
          <a:ext cx="0" cy="0"/>
          <a:chOff x="0" y="0"/>
          <a:chExt cx="0" cy="0"/>
        </a:xfrm>
      </p:grpSpPr>
      <p:pic>
        <p:nvPicPr>
          <p:cNvPr id="3" name="Picture 2">
            <a:extLst>
              <a:ext uri="{FF2B5EF4-FFF2-40B4-BE49-F238E27FC236}">
                <a16:creationId xmlns:a16="http://schemas.microsoft.com/office/drawing/2014/main" id="{65B03884-D988-DB48-9D7C-085C3E4F3C5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692442" y="0"/>
            <a:ext cx="5759116" cy="5143500"/>
          </a:xfrm>
          <a:prstGeom prst="rect">
            <a:avLst/>
          </a:prstGeom>
        </p:spPr>
      </p:pic>
      <p:sp>
        <p:nvSpPr>
          <p:cNvPr id="73" name="Google Shape;73;p13"/>
          <p:cNvSpPr txBox="1">
            <a:spLocks noGrp="1"/>
          </p:cNvSpPr>
          <p:nvPr>
            <p:ph type="subTitle" idx="4294967295"/>
          </p:nvPr>
        </p:nvSpPr>
        <p:spPr>
          <a:xfrm>
            <a:off x="407307" y="3487111"/>
            <a:ext cx="6330950" cy="1241425"/>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chemeClr val="bg1"/>
                </a:solidFill>
                <a:latin typeface="+mn-lt"/>
              </a:rPr>
              <a:t>Josh Derrick 2.11.2021</a:t>
            </a:r>
            <a:endParaRPr dirty="0">
              <a:solidFill>
                <a:schemeClr val="bg1"/>
              </a:solidFill>
              <a:latin typeface="+mn-lt"/>
            </a:endParaRPr>
          </a:p>
        </p:txBody>
      </p:sp>
      <p:sp>
        <p:nvSpPr>
          <p:cNvPr id="72" name="Google Shape;72;p13"/>
          <p:cNvSpPr txBox="1">
            <a:spLocks noGrp="1"/>
          </p:cNvSpPr>
          <p:nvPr>
            <p:ph type="ctrTitle" idx="4294967295"/>
          </p:nvPr>
        </p:nvSpPr>
        <p:spPr>
          <a:xfrm>
            <a:off x="298450" y="194810"/>
            <a:ext cx="6330950" cy="154146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244" dirty="0">
                <a:solidFill>
                  <a:schemeClr val="bg1"/>
                </a:solidFill>
                <a:latin typeface="+mj-lt"/>
              </a:rPr>
              <a:t>Johnston Lab Meeting:</a:t>
            </a:r>
            <a:endParaRPr sz="4244" dirty="0">
              <a:solidFill>
                <a:schemeClr val="bg1"/>
              </a:solidFill>
              <a:latin typeface="+mj-lt"/>
            </a:endParaRPr>
          </a:p>
          <a:p>
            <a:pPr marL="0" lvl="0" indent="0" algn="l" rtl="0">
              <a:spcBef>
                <a:spcPts val="0"/>
              </a:spcBef>
              <a:spcAft>
                <a:spcPts val="0"/>
              </a:spcAft>
              <a:buNone/>
            </a:pPr>
            <a:r>
              <a:rPr lang="en" sz="4244" dirty="0">
                <a:solidFill>
                  <a:schemeClr val="bg1"/>
                </a:solidFill>
                <a:latin typeface="+mj-lt"/>
              </a:rPr>
              <a:t>Temporal Activation and Repression of Spineless Mutants </a:t>
            </a:r>
            <a:endParaRPr sz="4244" dirty="0">
              <a:solidFill>
                <a:schemeClr val="bg1"/>
              </a:solidFill>
              <a:latin typeface="+mj-lt"/>
            </a:endParaRPr>
          </a:p>
          <a:p>
            <a:pPr marL="0" lvl="0" indent="0" algn="l" rtl="0">
              <a:spcBef>
                <a:spcPts val="0"/>
              </a:spcBef>
              <a:spcAft>
                <a:spcPts val="0"/>
              </a:spcAft>
              <a:buNone/>
            </a:pPr>
            <a:r>
              <a:rPr lang="en" dirty="0"/>
              <a:t> </a:t>
            </a:r>
            <a:endParaRPr dirty="0"/>
          </a:p>
        </p:txBody>
      </p:sp>
      <p:pic>
        <p:nvPicPr>
          <p:cNvPr id="74" name="Google Shape;74;p13"/>
          <p:cNvPicPr preferRelativeResize="0"/>
          <p:nvPr/>
        </p:nvPicPr>
        <p:blipFill>
          <a:blip r:embed="rId4">
            <a:alphaModFix/>
          </a:blip>
          <a:stretch>
            <a:fillRect/>
          </a:stretch>
        </p:blipFill>
        <p:spPr>
          <a:xfrm>
            <a:off x="6864048" y="3093711"/>
            <a:ext cx="1634825" cy="1634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A80C0F-1A6E-CD48-B097-6B1411572744}"/>
              </a:ext>
            </a:extLst>
          </p:cNvPr>
          <p:cNvPicPr>
            <a:picLocks noChangeAspect="1"/>
          </p:cNvPicPr>
          <p:nvPr/>
        </p:nvPicPr>
        <p:blipFill>
          <a:blip r:embed="rId3"/>
          <a:stretch>
            <a:fillRect/>
          </a:stretch>
        </p:blipFill>
        <p:spPr>
          <a:xfrm>
            <a:off x="592693" y="821673"/>
            <a:ext cx="7541701" cy="3517684"/>
          </a:xfrm>
          <a:prstGeom prst="rect">
            <a:avLst/>
          </a:prstGeom>
        </p:spPr>
      </p:pic>
      <p:sp>
        <p:nvSpPr>
          <p:cNvPr id="18" name="Title 1">
            <a:extLst>
              <a:ext uri="{FF2B5EF4-FFF2-40B4-BE49-F238E27FC236}">
                <a16:creationId xmlns:a16="http://schemas.microsoft.com/office/drawing/2014/main" id="{F5E5059B-F728-A547-9F79-61310A301820}"/>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0" name="Rectangle 19">
            <a:extLst>
              <a:ext uri="{FF2B5EF4-FFF2-40B4-BE49-F238E27FC236}">
                <a16:creationId xmlns:a16="http://schemas.microsoft.com/office/drawing/2014/main" id="{0A78BA9B-7867-9449-9669-4AE4E06B4276}"/>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1" name="Rectangle 20">
            <a:extLst>
              <a:ext uri="{FF2B5EF4-FFF2-40B4-BE49-F238E27FC236}">
                <a16:creationId xmlns:a16="http://schemas.microsoft.com/office/drawing/2014/main" id="{DBFC37BE-D002-F84D-B596-394503FA8D49}"/>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2" name="Left Bracket 21">
            <a:extLst>
              <a:ext uri="{FF2B5EF4-FFF2-40B4-BE49-F238E27FC236}">
                <a16:creationId xmlns:a16="http://schemas.microsoft.com/office/drawing/2014/main" id="{6CDB325B-BB8F-714D-A67B-D7F84910CC0A}"/>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3" name="Left Bracket 22">
            <a:extLst>
              <a:ext uri="{FF2B5EF4-FFF2-40B4-BE49-F238E27FC236}">
                <a16:creationId xmlns:a16="http://schemas.microsoft.com/office/drawing/2014/main" id="{B1DD8465-604D-7F43-8F9A-CD84DD1C2D06}"/>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 name="Title 1">
            <a:extLst>
              <a:ext uri="{FF2B5EF4-FFF2-40B4-BE49-F238E27FC236}">
                <a16:creationId xmlns:a16="http://schemas.microsoft.com/office/drawing/2014/main" id="{B3C66370-0C65-CF47-AE14-01716C3314BF}"/>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25" name="Title 1">
            <a:extLst>
              <a:ext uri="{FF2B5EF4-FFF2-40B4-BE49-F238E27FC236}">
                <a16:creationId xmlns:a16="http://schemas.microsoft.com/office/drawing/2014/main" id="{B80F50AE-D88A-C045-AC84-DC10B73C564B}"/>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cxnSp>
        <p:nvCxnSpPr>
          <p:cNvPr id="27" name="Straight Connector 26">
            <a:extLst>
              <a:ext uri="{FF2B5EF4-FFF2-40B4-BE49-F238E27FC236}">
                <a16:creationId xmlns:a16="http://schemas.microsoft.com/office/drawing/2014/main" id="{F2CB7183-308E-2642-BFEC-06E19FCBD54F}"/>
              </a:ext>
            </a:extLst>
          </p:cNvPr>
          <p:cNvCxnSpPr>
            <a:cxnSpLocks/>
          </p:cNvCxnSpPr>
          <p:nvPr/>
        </p:nvCxnSpPr>
        <p:spPr>
          <a:xfrm>
            <a:off x="6926875" y="700088"/>
            <a:ext cx="0" cy="45005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F5A78C4-66B1-3D4E-A7AC-CC650066DC65}"/>
              </a:ext>
            </a:extLst>
          </p:cNvPr>
          <p:cNvSpPr/>
          <p:nvPr/>
        </p:nvSpPr>
        <p:spPr>
          <a:xfrm>
            <a:off x="6983114" y="534938"/>
            <a:ext cx="1098379" cy="507831"/>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R7</a:t>
            </a:r>
          </a:p>
          <a:p>
            <a:pPr algn="ctr" defTabSz="685800">
              <a:spcBef>
                <a:spcPct val="0"/>
              </a:spcBef>
              <a:buClrTx/>
              <a:defRPr/>
            </a:pPr>
            <a:r>
              <a:rPr lang="en-US" sz="1350" b="1" kern="1200" dirty="0">
                <a:solidFill>
                  <a:prstClr val="white"/>
                </a:solidFill>
                <a:latin typeface="Helvetica" pitchFamily="2" charset="0"/>
                <a:ea typeface="+mn-ea"/>
                <a:cs typeface="+mn-cs"/>
              </a:rPr>
              <a:t>Precursors</a:t>
            </a:r>
          </a:p>
        </p:txBody>
      </p:sp>
      <p:sp>
        <p:nvSpPr>
          <p:cNvPr id="29" name="Rectangle 28">
            <a:extLst>
              <a:ext uri="{FF2B5EF4-FFF2-40B4-BE49-F238E27FC236}">
                <a16:creationId xmlns:a16="http://schemas.microsoft.com/office/drawing/2014/main" id="{E25B0EE7-6F9D-DC42-AC36-595C55E86469}"/>
              </a:ext>
            </a:extLst>
          </p:cNvPr>
          <p:cNvSpPr/>
          <p:nvPr/>
        </p:nvSpPr>
        <p:spPr>
          <a:xfrm>
            <a:off x="6709507" y="387049"/>
            <a:ext cx="434735" cy="300082"/>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MF</a:t>
            </a:r>
          </a:p>
        </p:txBody>
      </p:sp>
      <p:sp>
        <p:nvSpPr>
          <p:cNvPr id="30" name="Rectangle 29">
            <a:extLst>
              <a:ext uri="{FF2B5EF4-FFF2-40B4-BE49-F238E27FC236}">
                <a16:creationId xmlns:a16="http://schemas.microsoft.com/office/drawing/2014/main" id="{B8B97609-8488-0048-BDF8-10C02178B283}"/>
              </a:ext>
            </a:extLst>
          </p:cNvPr>
          <p:cNvSpPr/>
          <p:nvPr/>
        </p:nvSpPr>
        <p:spPr>
          <a:xfrm>
            <a:off x="5245392" y="738122"/>
            <a:ext cx="1511952"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Undifferentiated</a:t>
            </a:r>
          </a:p>
        </p:txBody>
      </p:sp>
      <p:sp>
        <p:nvSpPr>
          <p:cNvPr id="31" name="Title 1">
            <a:extLst>
              <a:ext uri="{FF2B5EF4-FFF2-40B4-BE49-F238E27FC236}">
                <a16:creationId xmlns:a16="http://schemas.microsoft.com/office/drawing/2014/main" id="{1D8FFBAA-282A-A44A-87B7-33B68B48BA3B}"/>
              </a:ext>
            </a:extLst>
          </p:cNvPr>
          <p:cNvSpPr txBox="1">
            <a:spLocks/>
          </p:cNvSpPr>
          <p:nvPr/>
        </p:nvSpPr>
        <p:spPr>
          <a:xfrm>
            <a:off x="3657581"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Tree>
    <p:extLst>
      <p:ext uri="{BB962C8B-B14F-4D97-AF65-F5344CB8AC3E}">
        <p14:creationId xmlns:p14="http://schemas.microsoft.com/office/powerpoint/2010/main" val="3750569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2A0D6-5FDC-3F42-93A5-4A17FF3A68A1}"/>
              </a:ext>
            </a:extLst>
          </p:cNvPr>
          <p:cNvPicPr>
            <a:picLocks noChangeAspect="1"/>
          </p:cNvPicPr>
          <p:nvPr/>
        </p:nvPicPr>
        <p:blipFill>
          <a:blip r:embed="rId3"/>
          <a:stretch>
            <a:fillRect/>
          </a:stretch>
        </p:blipFill>
        <p:spPr>
          <a:xfrm>
            <a:off x="592693" y="821673"/>
            <a:ext cx="7541701" cy="3517684"/>
          </a:xfrm>
          <a:prstGeom prst="rect">
            <a:avLst/>
          </a:prstGeom>
        </p:spPr>
      </p:pic>
      <p:sp>
        <p:nvSpPr>
          <p:cNvPr id="19" name="Title 1">
            <a:extLst>
              <a:ext uri="{FF2B5EF4-FFF2-40B4-BE49-F238E27FC236}">
                <a16:creationId xmlns:a16="http://schemas.microsoft.com/office/drawing/2014/main" id="{50A3051A-F192-524C-8F4B-0C332A22F064}"/>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1" name="Rectangle 20">
            <a:extLst>
              <a:ext uri="{FF2B5EF4-FFF2-40B4-BE49-F238E27FC236}">
                <a16:creationId xmlns:a16="http://schemas.microsoft.com/office/drawing/2014/main" id="{67319FB1-5D2B-0745-85FC-FD12FFE77D55}"/>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1317DE37-F2E0-2D41-B2B6-C0DF236F163C}"/>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3" name="Left Bracket 22">
            <a:extLst>
              <a:ext uri="{FF2B5EF4-FFF2-40B4-BE49-F238E27FC236}">
                <a16:creationId xmlns:a16="http://schemas.microsoft.com/office/drawing/2014/main" id="{D4F8B336-8CC8-3F4C-BD4E-AF737F07C3E0}"/>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4" name="Left Bracket 23">
            <a:extLst>
              <a:ext uri="{FF2B5EF4-FFF2-40B4-BE49-F238E27FC236}">
                <a16:creationId xmlns:a16="http://schemas.microsoft.com/office/drawing/2014/main" id="{F83A150C-C379-9344-A61B-AD7FBC67BFFE}"/>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5" name="Title 1">
            <a:extLst>
              <a:ext uri="{FF2B5EF4-FFF2-40B4-BE49-F238E27FC236}">
                <a16:creationId xmlns:a16="http://schemas.microsoft.com/office/drawing/2014/main" id="{612238D9-37FA-D24A-932D-A98D0457DD8D}"/>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26" name="Title 1">
            <a:extLst>
              <a:ext uri="{FF2B5EF4-FFF2-40B4-BE49-F238E27FC236}">
                <a16:creationId xmlns:a16="http://schemas.microsoft.com/office/drawing/2014/main" id="{DA3D0953-633B-BE41-8743-59E7390B922C}"/>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cxnSp>
        <p:nvCxnSpPr>
          <p:cNvPr id="27" name="Straight Connector 26">
            <a:extLst>
              <a:ext uri="{FF2B5EF4-FFF2-40B4-BE49-F238E27FC236}">
                <a16:creationId xmlns:a16="http://schemas.microsoft.com/office/drawing/2014/main" id="{138122B9-8D35-9045-BCE7-A7F2956B36AD}"/>
              </a:ext>
            </a:extLst>
          </p:cNvPr>
          <p:cNvCxnSpPr>
            <a:cxnSpLocks/>
          </p:cNvCxnSpPr>
          <p:nvPr/>
        </p:nvCxnSpPr>
        <p:spPr>
          <a:xfrm>
            <a:off x="6334591" y="700088"/>
            <a:ext cx="0" cy="45005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90092D9-7F03-F645-8022-BB58E0405CF6}"/>
              </a:ext>
            </a:extLst>
          </p:cNvPr>
          <p:cNvSpPr/>
          <p:nvPr/>
        </p:nvSpPr>
        <p:spPr>
          <a:xfrm>
            <a:off x="6390832" y="534938"/>
            <a:ext cx="1098379" cy="507831"/>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R7</a:t>
            </a:r>
          </a:p>
          <a:p>
            <a:pPr algn="ctr" defTabSz="685800">
              <a:spcBef>
                <a:spcPct val="0"/>
              </a:spcBef>
              <a:buClrTx/>
              <a:defRPr/>
            </a:pPr>
            <a:r>
              <a:rPr lang="en-US" sz="1350" b="1" kern="1200" dirty="0">
                <a:solidFill>
                  <a:prstClr val="white"/>
                </a:solidFill>
                <a:latin typeface="Helvetica" pitchFamily="2" charset="0"/>
                <a:ea typeface="+mn-ea"/>
                <a:cs typeface="+mn-cs"/>
              </a:rPr>
              <a:t>Precursors</a:t>
            </a:r>
          </a:p>
        </p:txBody>
      </p:sp>
      <p:sp>
        <p:nvSpPr>
          <p:cNvPr id="29" name="Rectangle 28">
            <a:extLst>
              <a:ext uri="{FF2B5EF4-FFF2-40B4-BE49-F238E27FC236}">
                <a16:creationId xmlns:a16="http://schemas.microsoft.com/office/drawing/2014/main" id="{E330A98A-C8FF-4E45-8295-29BC9C4A83DA}"/>
              </a:ext>
            </a:extLst>
          </p:cNvPr>
          <p:cNvSpPr/>
          <p:nvPr/>
        </p:nvSpPr>
        <p:spPr>
          <a:xfrm>
            <a:off x="6117223" y="387049"/>
            <a:ext cx="434735" cy="300082"/>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MF</a:t>
            </a:r>
          </a:p>
        </p:txBody>
      </p:sp>
      <p:sp>
        <p:nvSpPr>
          <p:cNvPr id="38" name="Title 1">
            <a:extLst>
              <a:ext uri="{FF2B5EF4-FFF2-40B4-BE49-F238E27FC236}">
                <a16:creationId xmlns:a16="http://schemas.microsoft.com/office/drawing/2014/main" id="{6E49E2AB-06D5-964F-BCC7-84F0A5A96817}"/>
              </a:ext>
            </a:extLst>
          </p:cNvPr>
          <p:cNvSpPr txBox="1">
            <a:spLocks/>
          </p:cNvSpPr>
          <p:nvPr/>
        </p:nvSpPr>
        <p:spPr>
          <a:xfrm>
            <a:off x="3527640"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16" name="Rectangle 15">
            <a:extLst>
              <a:ext uri="{FF2B5EF4-FFF2-40B4-BE49-F238E27FC236}">
                <a16:creationId xmlns:a16="http://schemas.microsoft.com/office/drawing/2014/main" id="{F4A0B44A-CFFF-4145-A7FB-7CDEFA8129A9}"/>
              </a:ext>
            </a:extLst>
          </p:cNvPr>
          <p:cNvSpPr/>
          <p:nvPr/>
        </p:nvSpPr>
        <p:spPr>
          <a:xfrm>
            <a:off x="5245393" y="738122"/>
            <a:ext cx="684803" cy="300082"/>
          </a:xfrm>
          <a:prstGeom prst="rect">
            <a:avLst/>
          </a:prstGeom>
        </p:spPr>
        <p:txBody>
          <a:bodyPr wrap="none">
            <a:spAutoFit/>
          </a:bodyPr>
          <a:lstStyle/>
          <a:p>
            <a:pPr defTabSz="685800">
              <a:spcBef>
                <a:spcPct val="0"/>
              </a:spcBef>
              <a:buClrTx/>
              <a:defRPr/>
            </a:pPr>
            <a:r>
              <a:rPr lang="en-US" sz="1350" b="1" kern="1200" dirty="0" err="1">
                <a:solidFill>
                  <a:prstClr val="white"/>
                </a:solidFill>
                <a:latin typeface="Helvetica" pitchFamily="2" charset="0"/>
                <a:ea typeface="+mn-ea"/>
                <a:cs typeface="+mn-cs"/>
              </a:rPr>
              <a:t>Undiff</a:t>
            </a:r>
            <a:endParaRPr lang="en-US" sz="1350" b="1" kern="1200" dirty="0">
              <a:solidFill>
                <a:prstClr val="white"/>
              </a:solidFill>
              <a:latin typeface="Helvetica" pitchFamily="2" charset="0"/>
              <a:ea typeface="+mn-ea"/>
              <a:cs typeface="+mn-cs"/>
            </a:endParaRPr>
          </a:p>
        </p:txBody>
      </p:sp>
      <p:sp>
        <p:nvSpPr>
          <p:cNvPr id="17" name="Rectangle 16">
            <a:extLst>
              <a:ext uri="{FF2B5EF4-FFF2-40B4-BE49-F238E27FC236}">
                <a16:creationId xmlns:a16="http://schemas.microsoft.com/office/drawing/2014/main" id="{691A4C3B-CF78-384D-95A1-AC23BCB9FDE9}"/>
              </a:ext>
            </a:extLst>
          </p:cNvPr>
          <p:cNvSpPr/>
          <p:nvPr/>
        </p:nvSpPr>
        <p:spPr>
          <a:xfrm>
            <a:off x="7601652" y="738122"/>
            <a:ext cx="473206"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Diff</a:t>
            </a:r>
          </a:p>
        </p:txBody>
      </p:sp>
    </p:spTree>
    <p:extLst>
      <p:ext uri="{BB962C8B-B14F-4D97-AF65-F5344CB8AC3E}">
        <p14:creationId xmlns:p14="http://schemas.microsoft.com/office/powerpoint/2010/main" val="35036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41FC7-0EF5-DD4A-8674-08361CDEBC85}"/>
              </a:ext>
            </a:extLst>
          </p:cNvPr>
          <p:cNvPicPr>
            <a:picLocks noChangeAspect="1"/>
          </p:cNvPicPr>
          <p:nvPr/>
        </p:nvPicPr>
        <p:blipFill>
          <a:blip r:embed="rId3"/>
          <a:stretch>
            <a:fillRect/>
          </a:stretch>
        </p:blipFill>
        <p:spPr>
          <a:xfrm>
            <a:off x="592693" y="821673"/>
            <a:ext cx="7541701" cy="3517684"/>
          </a:xfrm>
          <a:prstGeom prst="rect">
            <a:avLst/>
          </a:prstGeom>
        </p:spPr>
      </p:pic>
      <p:sp>
        <p:nvSpPr>
          <p:cNvPr id="22" name="Title 1">
            <a:extLst>
              <a:ext uri="{FF2B5EF4-FFF2-40B4-BE49-F238E27FC236}">
                <a16:creationId xmlns:a16="http://schemas.microsoft.com/office/drawing/2014/main" id="{87F62931-B5BE-AB45-91C5-10F97425FE67}"/>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4" name="Rectangle 23">
            <a:extLst>
              <a:ext uri="{FF2B5EF4-FFF2-40B4-BE49-F238E27FC236}">
                <a16:creationId xmlns:a16="http://schemas.microsoft.com/office/drawing/2014/main" id="{B08FB90F-E733-B54E-91B6-282822E05235}"/>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5" name="Rectangle 24">
            <a:extLst>
              <a:ext uri="{FF2B5EF4-FFF2-40B4-BE49-F238E27FC236}">
                <a16:creationId xmlns:a16="http://schemas.microsoft.com/office/drawing/2014/main" id="{62F4DA8E-AB1A-024C-A16E-312537C4D0C4}"/>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6" name="Left Bracket 25">
            <a:extLst>
              <a:ext uri="{FF2B5EF4-FFF2-40B4-BE49-F238E27FC236}">
                <a16:creationId xmlns:a16="http://schemas.microsoft.com/office/drawing/2014/main" id="{46EC3C23-C23D-4949-9993-CDACB9B13CBF}"/>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7" name="Left Bracket 26">
            <a:extLst>
              <a:ext uri="{FF2B5EF4-FFF2-40B4-BE49-F238E27FC236}">
                <a16:creationId xmlns:a16="http://schemas.microsoft.com/office/drawing/2014/main" id="{0EAD1D7D-0209-EB41-B804-57066134FEB7}"/>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8" name="Title 1">
            <a:extLst>
              <a:ext uri="{FF2B5EF4-FFF2-40B4-BE49-F238E27FC236}">
                <a16:creationId xmlns:a16="http://schemas.microsoft.com/office/drawing/2014/main" id="{58932083-B0D8-BB48-9867-13F9951116F5}"/>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29" name="Title 1">
            <a:extLst>
              <a:ext uri="{FF2B5EF4-FFF2-40B4-BE49-F238E27FC236}">
                <a16:creationId xmlns:a16="http://schemas.microsoft.com/office/drawing/2014/main" id="{9A0A1795-482F-2440-A306-2533191117A7}"/>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cxnSp>
        <p:nvCxnSpPr>
          <p:cNvPr id="30" name="Straight Connector 29">
            <a:extLst>
              <a:ext uri="{FF2B5EF4-FFF2-40B4-BE49-F238E27FC236}">
                <a16:creationId xmlns:a16="http://schemas.microsoft.com/office/drawing/2014/main" id="{8FB1417E-8F44-7D4C-A520-9E5ADD0F99CE}"/>
              </a:ext>
            </a:extLst>
          </p:cNvPr>
          <p:cNvCxnSpPr>
            <a:cxnSpLocks/>
          </p:cNvCxnSpPr>
          <p:nvPr/>
        </p:nvCxnSpPr>
        <p:spPr>
          <a:xfrm>
            <a:off x="5742307" y="700088"/>
            <a:ext cx="0" cy="45005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C843F0E-15AA-8240-9E47-5ECB96DC6883}"/>
              </a:ext>
            </a:extLst>
          </p:cNvPr>
          <p:cNvSpPr/>
          <p:nvPr/>
        </p:nvSpPr>
        <p:spPr>
          <a:xfrm>
            <a:off x="5798546" y="534938"/>
            <a:ext cx="1098379" cy="507831"/>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R7</a:t>
            </a:r>
          </a:p>
          <a:p>
            <a:pPr algn="ctr" defTabSz="685800">
              <a:spcBef>
                <a:spcPct val="0"/>
              </a:spcBef>
              <a:buClrTx/>
              <a:defRPr/>
            </a:pPr>
            <a:r>
              <a:rPr lang="en-US" sz="1350" b="1" kern="1200" dirty="0">
                <a:solidFill>
                  <a:prstClr val="white"/>
                </a:solidFill>
                <a:latin typeface="Helvetica" pitchFamily="2" charset="0"/>
                <a:ea typeface="+mn-ea"/>
                <a:cs typeface="+mn-cs"/>
              </a:rPr>
              <a:t>Precursors</a:t>
            </a:r>
          </a:p>
        </p:txBody>
      </p:sp>
      <p:sp>
        <p:nvSpPr>
          <p:cNvPr id="32" name="Rectangle 31">
            <a:extLst>
              <a:ext uri="{FF2B5EF4-FFF2-40B4-BE49-F238E27FC236}">
                <a16:creationId xmlns:a16="http://schemas.microsoft.com/office/drawing/2014/main" id="{3F6C6A05-34EB-B443-85EC-A1AB6CCF8C88}"/>
              </a:ext>
            </a:extLst>
          </p:cNvPr>
          <p:cNvSpPr/>
          <p:nvPr/>
        </p:nvSpPr>
        <p:spPr>
          <a:xfrm>
            <a:off x="5524939" y="387049"/>
            <a:ext cx="434735" cy="300082"/>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MF</a:t>
            </a:r>
          </a:p>
        </p:txBody>
      </p:sp>
      <p:sp>
        <p:nvSpPr>
          <p:cNvPr id="36" name="Title 1">
            <a:extLst>
              <a:ext uri="{FF2B5EF4-FFF2-40B4-BE49-F238E27FC236}">
                <a16:creationId xmlns:a16="http://schemas.microsoft.com/office/drawing/2014/main" id="{0FEFBE10-7004-2F47-A2DB-E55CD0EE4E01}"/>
              </a:ext>
            </a:extLst>
          </p:cNvPr>
          <p:cNvSpPr txBox="1">
            <a:spLocks/>
          </p:cNvSpPr>
          <p:nvPr/>
        </p:nvSpPr>
        <p:spPr>
          <a:xfrm>
            <a:off x="3397698"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16" name="Rectangle 15">
            <a:extLst>
              <a:ext uri="{FF2B5EF4-FFF2-40B4-BE49-F238E27FC236}">
                <a16:creationId xmlns:a16="http://schemas.microsoft.com/office/drawing/2014/main" id="{E7725F4E-CDE7-9E43-A0C7-AFBFBC5A65DF}"/>
              </a:ext>
            </a:extLst>
          </p:cNvPr>
          <p:cNvSpPr/>
          <p:nvPr/>
        </p:nvSpPr>
        <p:spPr>
          <a:xfrm>
            <a:off x="6926558" y="738122"/>
            <a:ext cx="1358064"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Differentiating</a:t>
            </a:r>
          </a:p>
        </p:txBody>
      </p:sp>
    </p:spTree>
    <p:extLst>
      <p:ext uri="{BB962C8B-B14F-4D97-AF65-F5344CB8AC3E}">
        <p14:creationId xmlns:p14="http://schemas.microsoft.com/office/powerpoint/2010/main" val="114285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EE69F1-ABD3-3B4A-AF4F-5F56B2C6A5D3}"/>
              </a:ext>
            </a:extLst>
          </p:cNvPr>
          <p:cNvPicPr>
            <a:picLocks noChangeAspect="1"/>
          </p:cNvPicPr>
          <p:nvPr/>
        </p:nvPicPr>
        <p:blipFill>
          <a:blip r:embed="rId3"/>
          <a:stretch>
            <a:fillRect/>
          </a:stretch>
        </p:blipFill>
        <p:spPr>
          <a:xfrm>
            <a:off x="592693" y="821673"/>
            <a:ext cx="7541702" cy="3517684"/>
          </a:xfrm>
          <a:prstGeom prst="rect">
            <a:avLst/>
          </a:prstGeom>
        </p:spPr>
      </p:pic>
      <p:sp>
        <p:nvSpPr>
          <p:cNvPr id="21" name="Title 1">
            <a:extLst>
              <a:ext uri="{FF2B5EF4-FFF2-40B4-BE49-F238E27FC236}">
                <a16:creationId xmlns:a16="http://schemas.microsoft.com/office/drawing/2014/main" id="{E0D6EBDF-3FB5-7046-9A3C-894212D674F1}"/>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3" name="Rectangle 22">
            <a:extLst>
              <a:ext uri="{FF2B5EF4-FFF2-40B4-BE49-F238E27FC236}">
                <a16:creationId xmlns:a16="http://schemas.microsoft.com/office/drawing/2014/main" id="{DF2364E8-EFF8-A042-9128-2BAED64F0AED}"/>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Rectangle 23">
            <a:extLst>
              <a:ext uri="{FF2B5EF4-FFF2-40B4-BE49-F238E27FC236}">
                <a16:creationId xmlns:a16="http://schemas.microsoft.com/office/drawing/2014/main" id="{85246AC4-AA06-1941-9C08-7C1727748A8A}"/>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5" name="Left Bracket 24">
            <a:extLst>
              <a:ext uri="{FF2B5EF4-FFF2-40B4-BE49-F238E27FC236}">
                <a16:creationId xmlns:a16="http://schemas.microsoft.com/office/drawing/2014/main" id="{2EFCFCF6-AE88-7448-9671-57CD971FB0F0}"/>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6" name="Left Bracket 25">
            <a:extLst>
              <a:ext uri="{FF2B5EF4-FFF2-40B4-BE49-F238E27FC236}">
                <a16:creationId xmlns:a16="http://schemas.microsoft.com/office/drawing/2014/main" id="{206A7C52-C946-5F49-862F-F5AC7C3BAF0A}"/>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7" name="Title 1">
            <a:extLst>
              <a:ext uri="{FF2B5EF4-FFF2-40B4-BE49-F238E27FC236}">
                <a16:creationId xmlns:a16="http://schemas.microsoft.com/office/drawing/2014/main" id="{989871F9-E3C0-E047-826F-FD17AAAB4DAB}"/>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28" name="Title 1">
            <a:extLst>
              <a:ext uri="{FF2B5EF4-FFF2-40B4-BE49-F238E27FC236}">
                <a16:creationId xmlns:a16="http://schemas.microsoft.com/office/drawing/2014/main" id="{20D5A1A4-D72E-D247-B650-F4C9C3684FB7}"/>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cxnSp>
        <p:nvCxnSpPr>
          <p:cNvPr id="29" name="Straight Connector 28">
            <a:extLst>
              <a:ext uri="{FF2B5EF4-FFF2-40B4-BE49-F238E27FC236}">
                <a16:creationId xmlns:a16="http://schemas.microsoft.com/office/drawing/2014/main" id="{3FB0FFC4-3DD0-9A45-8F28-E046843CAE00}"/>
              </a:ext>
            </a:extLst>
          </p:cNvPr>
          <p:cNvCxnSpPr>
            <a:cxnSpLocks/>
          </p:cNvCxnSpPr>
          <p:nvPr/>
        </p:nvCxnSpPr>
        <p:spPr>
          <a:xfrm>
            <a:off x="5150529" y="700088"/>
            <a:ext cx="0" cy="45005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2383F2B-4471-FE40-AB26-BD7C42F2B703}"/>
              </a:ext>
            </a:extLst>
          </p:cNvPr>
          <p:cNvSpPr/>
          <p:nvPr/>
        </p:nvSpPr>
        <p:spPr>
          <a:xfrm>
            <a:off x="5206769" y="534938"/>
            <a:ext cx="1098379" cy="507831"/>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R7</a:t>
            </a:r>
          </a:p>
          <a:p>
            <a:pPr algn="ctr" defTabSz="685800">
              <a:spcBef>
                <a:spcPct val="0"/>
              </a:spcBef>
              <a:buClrTx/>
              <a:defRPr/>
            </a:pPr>
            <a:r>
              <a:rPr lang="en-US" sz="1350" b="1" kern="1200" dirty="0">
                <a:solidFill>
                  <a:prstClr val="white"/>
                </a:solidFill>
                <a:latin typeface="Helvetica" pitchFamily="2" charset="0"/>
                <a:ea typeface="+mn-ea"/>
                <a:cs typeface="+mn-cs"/>
              </a:rPr>
              <a:t>Precursors</a:t>
            </a:r>
          </a:p>
        </p:txBody>
      </p:sp>
      <p:sp>
        <p:nvSpPr>
          <p:cNvPr id="31" name="Rectangle 30">
            <a:extLst>
              <a:ext uri="{FF2B5EF4-FFF2-40B4-BE49-F238E27FC236}">
                <a16:creationId xmlns:a16="http://schemas.microsoft.com/office/drawing/2014/main" id="{979A5C4A-17DC-CF4E-A594-A22ED160A940}"/>
              </a:ext>
            </a:extLst>
          </p:cNvPr>
          <p:cNvSpPr/>
          <p:nvPr/>
        </p:nvSpPr>
        <p:spPr>
          <a:xfrm>
            <a:off x="4933162" y="387049"/>
            <a:ext cx="434735" cy="300082"/>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MF</a:t>
            </a:r>
          </a:p>
        </p:txBody>
      </p:sp>
      <p:sp>
        <p:nvSpPr>
          <p:cNvPr id="35" name="Title 1">
            <a:extLst>
              <a:ext uri="{FF2B5EF4-FFF2-40B4-BE49-F238E27FC236}">
                <a16:creationId xmlns:a16="http://schemas.microsoft.com/office/drawing/2014/main" id="{26ABADB4-1AC6-5541-B8F7-DDB878C78175}"/>
              </a:ext>
            </a:extLst>
          </p:cNvPr>
          <p:cNvSpPr txBox="1">
            <a:spLocks/>
          </p:cNvSpPr>
          <p:nvPr/>
        </p:nvSpPr>
        <p:spPr>
          <a:xfrm>
            <a:off x="3267758"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16" name="Rectangle 15">
            <a:extLst>
              <a:ext uri="{FF2B5EF4-FFF2-40B4-BE49-F238E27FC236}">
                <a16:creationId xmlns:a16="http://schemas.microsoft.com/office/drawing/2014/main" id="{73A7DD0B-230B-B646-B0F2-76D8B1297452}"/>
              </a:ext>
            </a:extLst>
          </p:cNvPr>
          <p:cNvSpPr/>
          <p:nvPr/>
        </p:nvSpPr>
        <p:spPr>
          <a:xfrm>
            <a:off x="6572943" y="738122"/>
            <a:ext cx="1358064"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Differentiating</a:t>
            </a:r>
          </a:p>
        </p:txBody>
      </p:sp>
    </p:spTree>
    <p:extLst>
      <p:ext uri="{BB962C8B-B14F-4D97-AF65-F5344CB8AC3E}">
        <p14:creationId xmlns:p14="http://schemas.microsoft.com/office/powerpoint/2010/main" val="1352643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A5E584-F4ED-9E47-8639-795C66E74266}"/>
              </a:ext>
            </a:extLst>
          </p:cNvPr>
          <p:cNvPicPr>
            <a:picLocks noChangeAspect="1"/>
          </p:cNvPicPr>
          <p:nvPr/>
        </p:nvPicPr>
        <p:blipFill>
          <a:blip r:embed="rId3"/>
          <a:stretch>
            <a:fillRect/>
          </a:stretch>
        </p:blipFill>
        <p:spPr>
          <a:xfrm>
            <a:off x="592693" y="821673"/>
            <a:ext cx="7541701" cy="3517684"/>
          </a:xfrm>
          <a:prstGeom prst="rect">
            <a:avLst/>
          </a:prstGeom>
        </p:spPr>
      </p:pic>
      <p:sp>
        <p:nvSpPr>
          <p:cNvPr id="24" name="Title 1">
            <a:extLst>
              <a:ext uri="{FF2B5EF4-FFF2-40B4-BE49-F238E27FC236}">
                <a16:creationId xmlns:a16="http://schemas.microsoft.com/office/drawing/2014/main" id="{37A088A8-8B33-784A-BA8E-D7EC32F0ED06}"/>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6" name="Rectangle 25">
            <a:extLst>
              <a:ext uri="{FF2B5EF4-FFF2-40B4-BE49-F238E27FC236}">
                <a16:creationId xmlns:a16="http://schemas.microsoft.com/office/drawing/2014/main" id="{E391FEC8-5116-3947-8733-3D8334B929CB}"/>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7" name="Rectangle 26">
            <a:extLst>
              <a:ext uri="{FF2B5EF4-FFF2-40B4-BE49-F238E27FC236}">
                <a16:creationId xmlns:a16="http://schemas.microsoft.com/office/drawing/2014/main" id="{50CEDCA3-D037-2043-9489-9C209DA0D82C}"/>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8" name="Left Bracket 27">
            <a:extLst>
              <a:ext uri="{FF2B5EF4-FFF2-40B4-BE49-F238E27FC236}">
                <a16:creationId xmlns:a16="http://schemas.microsoft.com/office/drawing/2014/main" id="{ACDB3954-273A-674E-9190-815751BCBA2E}"/>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9" name="Left Bracket 28">
            <a:extLst>
              <a:ext uri="{FF2B5EF4-FFF2-40B4-BE49-F238E27FC236}">
                <a16:creationId xmlns:a16="http://schemas.microsoft.com/office/drawing/2014/main" id="{AD230C72-A0A1-D04C-AAA1-81878526C797}"/>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0" name="Title 1">
            <a:extLst>
              <a:ext uri="{FF2B5EF4-FFF2-40B4-BE49-F238E27FC236}">
                <a16:creationId xmlns:a16="http://schemas.microsoft.com/office/drawing/2014/main" id="{06EF9646-947C-7940-9974-402A56C9947D}"/>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31" name="Title 1">
            <a:extLst>
              <a:ext uri="{FF2B5EF4-FFF2-40B4-BE49-F238E27FC236}">
                <a16:creationId xmlns:a16="http://schemas.microsoft.com/office/drawing/2014/main" id="{9F981650-FA9B-E943-8102-EBF1C9118CC9}"/>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33" name="Rectangle 32">
            <a:extLst>
              <a:ext uri="{FF2B5EF4-FFF2-40B4-BE49-F238E27FC236}">
                <a16:creationId xmlns:a16="http://schemas.microsoft.com/office/drawing/2014/main" id="{B2CCEAD4-C7EB-5A4A-A878-ACA514271167}"/>
              </a:ext>
            </a:extLst>
          </p:cNvPr>
          <p:cNvSpPr/>
          <p:nvPr/>
        </p:nvSpPr>
        <p:spPr>
          <a:xfrm>
            <a:off x="4724126" y="534938"/>
            <a:ext cx="1098379" cy="507831"/>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R7</a:t>
            </a:r>
          </a:p>
          <a:p>
            <a:pPr algn="ctr" defTabSz="685800">
              <a:spcBef>
                <a:spcPct val="0"/>
              </a:spcBef>
              <a:buClrTx/>
              <a:defRPr/>
            </a:pPr>
            <a:r>
              <a:rPr lang="en-US" sz="1350" b="1" kern="1200" dirty="0">
                <a:solidFill>
                  <a:prstClr val="white"/>
                </a:solidFill>
                <a:latin typeface="Helvetica" pitchFamily="2" charset="0"/>
                <a:ea typeface="+mn-ea"/>
                <a:cs typeface="+mn-cs"/>
              </a:rPr>
              <a:t>Precursors</a:t>
            </a:r>
          </a:p>
        </p:txBody>
      </p:sp>
      <p:sp>
        <p:nvSpPr>
          <p:cNvPr id="37" name="Title 1">
            <a:extLst>
              <a:ext uri="{FF2B5EF4-FFF2-40B4-BE49-F238E27FC236}">
                <a16:creationId xmlns:a16="http://schemas.microsoft.com/office/drawing/2014/main" id="{E05F6A33-7A4D-854A-B004-4AA6602DA462}"/>
              </a:ext>
            </a:extLst>
          </p:cNvPr>
          <p:cNvSpPr txBox="1">
            <a:spLocks/>
          </p:cNvSpPr>
          <p:nvPr/>
        </p:nvSpPr>
        <p:spPr>
          <a:xfrm>
            <a:off x="3137816"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14" name="Rectangle 13">
            <a:extLst>
              <a:ext uri="{FF2B5EF4-FFF2-40B4-BE49-F238E27FC236}">
                <a16:creationId xmlns:a16="http://schemas.microsoft.com/office/drawing/2014/main" id="{D6FCFB30-B06C-F24D-BEAA-810277F60D03}"/>
              </a:ext>
            </a:extLst>
          </p:cNvPr>
          <p:cNvSpPr/>
          <p:nvPr/>
        </p:nvSpPr>
        <p:spPr>
          <a:xfrm>
            <a:off x="6230040" y="738122"/>
            <a:ext cx="1358064"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Differentiating</a:t>
            </a:r>
          </a:p>
        </p:txBody>
      </p:sp>
    </p:spTree>
    <p:extLst>
      <p:ext uri="{BB962C8B-B14F-4D97-AF65-F5344CB8AC3E}">
        <p14:creationId xmlns:p14="http://schemas.microsoft.com/office/powerpoint/2010/main" val="2359824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CFDA0-9FE1-6F4A-B2A1-5C6186D2F8A9}"/>
              </a:ext>
            </a:extLst>
          </p:cNvPr>
          <p:cNvPicPr>
            <a:picLocks noChangeAspect="1"/>
          </p:cNvPicPr>
          <p:nvPr/>
        </p:nvPicPr>
        <p:blipFill>
          <a:blip r:embed="rId3"/>
          <a:stretch>
            <a:fillRect/>
          </a:stretch>
        </p:blipFill>
        <p:spPr>
          <a:xfrm>
            <a:off x="592693" y="821673"/>
            <a:ext cx="7541701" cy="3517684"/>
          </a:xfrm>
          <a:prstGeom prst="rect">
            <a:avLst/>
          </a:prstGeom>
        </p:spPr>
      </p:pic>
      <p:sp>
        <p:nvSpPr>
          <p:cNvPr id="23" name="Title 1">
            <a:extLst>
              <a:ext uri="{FF2B5EF4-FFF2-40B4-BE49-F238E27FC236}">
                <a16:creationId xmlns:a16="http://schemas.microsoft.com/office/drawing/2014/main" id="{3D060883-31B2-2E4B-BC00-0CC62D3C9D0E}"/>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5" name="Rectangle 24">
            <a:extLst>
              <a:ext uri="{FF2B5EF4-FFF2-40B4-BE49-F238E27FC236}">
                <a16:creationId xmlns:a16="http://schemas.microsoft.com/office/drawing/2014/main" id="{7439A871-F78B-6943-BCB4-898625A8C340}"/>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6" name="Rectangle 25">
            <a:extLst>
              <a:ext uri="{FF2B5EF4-FFF2-40B4-BE49-F238E27FC236}">
                <a16:creationId xmlns:a16="http://schemas.microsoft.com/office/drawing/2014/main" id="{311E9418-7CAC-A640-B1FA-15E01B933B27}"/>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7" name="Left Bracket 26">
            <a:extLst>
              <a:ext uri="{FF2B5EF4-FFF2-40B4-BE49-F238E27FC236}">
                <a16:creationId xmlns:a16="http://schemas.microsoft.com/office/drawing/2014/main" id="{DAFFD63F-4802-8A41-AEE1-086CAF4BF1CC}"/>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8" name="Left Bracket 27">
            <a:extLst>
              <a:ext uri="{FF2B5EF4-FFF2-40B4-BE49-F238E27FC236}">
                <a16:creationId xmlns:a16="http://schemas.microsoft.com/office/drawing/2014/main" id="{667FB996-EDF1-1A4D-B7D3-EDC15DDD4410}"/>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9" name="Title 1">
            <a:extLst>
              <a:ext uri="{FF2B5EF4-FFF2-40B4-BE49-F238E27FC236}">
                <a16:creationId xmlns:a16="http://schemas.microsoft.com/office/drawing/2014/main" id="{73DA08D9-A7FE-6149-B10E-8BE543B982CA}"/>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30" name="Title 1">
            <a:extLst>
              <a:ext uri="{FF2B5EF4-FFF2-40B4-BE49-F238E27FC236}">
                <a16:creationId xmlns:a16="http://schemas.microsoft.com/office/drawing/2014/main" id="{95797A8C-F8C4-C04D-A1AA-AE851B600241}"/>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33" name="Title 1">
            <a:extLst>
              <a:ext uri="{FF2B5EF4-FFF2-40B4-BE49-F238E27FC236}">
                <a16:creationId xmlns:a16="http://schemas.microsoft.com/office/drawing/2014/main" id="{2745EC8A-EEA9-9F45-AA95-6937EB02E336}"/>
              </a:ext>
            </a:extLst>
          </p:cNvPr>
          <p:cNvSpPr txBox="1">
            <a:spLocks/>
          </p:cNvSpPr>
          <p:nvPr/>
        </p:nvSpPr>
        <p:spPr>
          <a:xfrm>
            <a:off x="7276055" y="527329"/>
            <a:ext cx="1108696" cy="493442"/>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350" b="1" dirty="0">
                <a:solidFill>
                  <a:prstClr val="white"/>
                </a:solidFill>
                <a:latin typeface="Helvetica" pitchFamily="2" charset="0"/>
              </a:rPr>
              <a:t>Terminal R7s</a:t>
            </a:r>
          </a:p>
        </p:txBody>
      </p:sp>
      <p:sp>
        <p:nvSpPr>
          <p:cNvPr id="34" name="Title 1">
            <a:extLst>
              <a:ext uri="{FF2B5EF4-FFF2-40B4-BE49-F238E27FC236}">
                <a16:creationId xmlns:a16="http://schemas.microsoft.com/office/drawing/2014/main" id="{09D10710-5DA9-0343-9348-53D254D17CC3}"/>
              </a:ext>
            </a:extLst>
          </p:cNvPr>
          <p:cNvSpPr txBox="1">
            <a:spLocks/>
          </p:cNvSpPr>
          <p:nvPr/>
        </p:nvSpPr>
        <p:spPr>
          <a:xfrm>
            <a:off x="3007875"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13" name="Rectangle 12">
            <a:extLst>
              <a:ext uri="{FF2B5EF4-FFF2-40B4-BE49-F238E27FC236}">
                <a16:creationId xmlns:a16="http://schemas.microsoft.com/office/drawing/2014/main" id="{03111A77-632C-5942-834E-67BF7759CB35}"/>
              </a:ext>
            </a:extLst>
          </p:cNvPr>
          <p:cNvSpPr/>
          <p:nvPr/>
        </p:nvSpPr>
        <p:spPr>
          <a:xfrm>
            <a:off x="5704970" y="738122"/>
            <a:ext cx="1358064"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Differentiating</a:t>
            </a:r>
          </a:p>
        </p:txBody>
      </p:sp>
    </p:spTree>
    <p:extLst>
      <p:ext uri="{BB962C8B-B14F-4D97-AF65-F5344CB8AC3E}">
        <p14:creationId xmlns:p14="http://schemas.microsoft.com/office/powerpoint/2010/main" val="1750207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1E0BB0-9C04-EF45-BF7A-20BB04F15705}"/>
              </a:ext>
            </a:extLst>
          </p:cNvPr>
          <p:cNvPicPr>
            <a:picLocks noChangeAspect="1"/>
          </p:cNvPicPr>
          <p:nvPr/>
        </p:nvPicPr>
        <p:blipFill>
          <a:blip r:embed="rId3"/>
          <a:stretch>
            <a:fillRect/>
          </a:stretch>
        </p:blipFill>
        <p:spPr>
          <a:xfrm>
            <a:off x="592693" y="821673"/>
            <a:ext cx="7541701" cy="3517684"/>
          </a:xfrm>
          <a:prstGeom prst="rect">
            <a:avLst/>
          </a:prstGeom>
        </p:spPr>
      </p:pic>
      <p:sp>
        <p:nvSpPr>
          <p:cNvPr id="23" name="Title 1">
            <a:extLst>
              <a:ext uri="{FF2B5EF4-FFF2-40B4-BE49-F238E27FC236}">
                <a16:creationId xmlns:a16="http://schemas.microsoft.com/office/drawing/2014/main" id="{31E4FBAC-BE47-F54E-9B1A-CB3427FB719A}"/>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8" name="Rectangle 27">
            <a:extLst>
              <a:ext uri="{FF2B5EF4-FFF2-40B4-BE49-F238E27FC236}">
                <a16:creationId xmlns:a16="http://schemas.microsoft.com/office/drawing/2014/main" id="{58AEDEDC-4374-9843-AC0D-07A1DA3551B1}"/>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ectangle 28">
            <a:extLst>
              <a:ext uri="{FF2B5EF4-FFF2-40B4-BE49-F238E27FC236}">
                <a16:creationId xmlns:a16="http://schemas.microsoft.com/office/drawing/2014/main" id="{92AEBBE1-6C2F-7942-BCF1-7808CD70E561}"/>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0" name="Left Bracket 29">
            <a:extLst>
              <a:ext uri="{FF2B5EF4-FFF2-40B4-BE49-F238E27FC236}">
                <a16:creationId xmlns:a16="http://schemas.microsoft.com/office/drawing/2014/main" id="{921D53F6-634F-B44A-AF72-E6C420FD6919}"/>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31" name="Left Bracket 30">
            <a:extLst>
              <a:ext uri="{FF2B5EF4-FFF2-40B4-BE49-F238E27FC236}">
                <a16:creationId xmlns:a16="http://schemas.microsoft.com/office/drawing/2014/main" id="{967D61D6-35B7-6448-9D9E-078524F7E5DE}"/>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 name="Title 1">
            <a:extLst>
              <a:ext uri="{FF2B5EF4-FFF2-40B4-BE49-F238E27FC236}">
                <a16:creationId xmlns:a16="http://schemas.microsoft.com/office/drawing/2014/main" id="{2AAF7C21-C5B1-1846-982C-D2918F038CF8}"/>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33" name="Title 1">
            <a:extLst>
              <a:ext uri="{FF2B5EF4-FFF2-40B4-BE49-F238E27FC236}">
                <a16:creationId xmlns:a16="http://schemas.microsoft.com/office/drawing/2014/main" id="{D8B958FF-BA7A-FB43-A90E-C3029A3E153D}"/>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35" name="Title 1">
            <a:extLst>
              <a:ext uri="{FF2B5EF4-FFF2-40B4-BE49-F238E27FC236}">
                <a16:creationId xmlns:a16="http://schemas.microsoft.com/office/drawing/2014/main" id="{66BF0F44-B873-2145-8357-AA3D9EC242AF}"/>
              </a:ext>
            </a:extLst>
          </p:cNvPr>
          <p:cNvSpPr txBox="1">
            <a:spLocks/>
          </p:cNvSpPr>
          <p:nvPr/>
        </p:nvSpPr>
        <p:spPr>
          <a:xfrm>
            <a:off x="6980029" y="527329"/>
            <a:ext cx="1108696" cy="493442"/>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350" b="1" dirty="0">
                <a:solidFill>
                  <a:prstClr val="white"/>
                </a:solidFill>
                <a:latin typeface="Helvetica" pitchFamily="2" charset="0"/>
              </a:rPr>
              <a:t>Terminal R7s</a:t>
            </a:r>
          </a:p>
        </p:txBody>
      </p:sp>
      <p:sp>
        <p:nvSpPr>
          <p:cNvPr id="37" name="Title 1">
            <a:extLst>
              <a:ext uri="{FF2B5EF4-FFF2-40B4-BE49-F238E27FC236}">
                <a16:creationId xmlns:a16="http://schemas.microsoft.com/office/drawing/2014/main" id="{8B035768-64BE-FA4E-A1A6-80B59659F5A0}"/>
              </a:ext>
            </a:extLst>
          </p:cNvPr>
          <p:cNvSpPr txBox="1">
            <a:spLocks/>
          </p:cNvSpPr>
          <p:nvPr/>
        </p:nvSpPr>
        <p:spPr>
          <a:xfrm>
            <a:off x="2877935"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13" name="Rectangle 12">
            <a:extLst>
              <a:ext uri="{FF2B5EF4-FFF2-40B4-BE49-F238E27FC236}">
                <a16:creationId xmlns:a16="http://schemas.microsoft.com/office/drawing/2014/main" id="{97FACBEB-1250-7C40-905D-C4A6446ABB15}"/>
              </a:ext>
            </a:extLst>
          </p:cNvPr>
          <p:cNvSpPr/>
          <p:nvPr/>
        </p:nvSpPr>
        <p:spPr>
          <a:xfrm>
            <a:off x="5394213" y="738122"/>
            <a:ext cx="1358064"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Differentiating</a:t>
            </a:r>
          </a:p>
        </p:txBody>
      </p:sp>
    </p:spTree>
    <p:extLst>
      <p:ext uri="{BB962C8B-B14F-4D97-AF65-F5344CB8AC3E}">
        <p14:creationId xmlns:p14="http://schemas.microsoft.com/office/powerpoint/2010/main" val="1873496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CC5E0-5326-544F-AEF6-86966EDD6D95}"/>
              </a:ext>
            </a:extLst>
          </p:cNvPr>
          <p:cNvPicPr>
            <a:picLocks noChangeAspect="1"/>
          </p:cNvPicPr>
          <p:nvPr/>
        </p:nvPicPr>
        <p:blipFill>
          <a:blip r:embed="rId3"/>
          <a:stretch>
            <a:fillRect/>
          </a:stretch>
        </p:blipFill>
        <p:spPr>
          <a:xfrm>
            <a:off x="592693" y="821673"/>
            <a:ext cx="7541701" cy="3517684"/>
          </a:xfrm>
          <a:prstGeom prst="rect">
            <a:avLst/>
          </a:prstGeom>
        </p:spPr>
      </p:pic>
      <p:sp>
        <p:nvSpPr>
          <p:cNvPr id="24" name="Title 1">
            <a:extLst>
              <a:ext uri="{FF2B5EF4-FFF2-40B4-BE49-F238E27FC236}">
                <a16:creationId xmlns:a16="http://schemas.microsoft.com/office/drawing/2014/main" id="{2E1C7BD9-DD08-5644-A279-358B3687516A}"/>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6" name="Rectangle 25">
            <a:extLst>
              <a:ext uri="{FF2B5EF4-FFF2-40B4-BE49-F238E27FC236}">
                <a16:creationId xmlns:a16="http://schemas.microsoft.com/office/drawing/2014/main" id="{855FA3EC-9045-7E48-96F6-3A123F6667E5}"/>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7" name="Rectangle 26">
            <a:extLst>
              <a:ext uri="{FF2B5EF4-FFF2-40B4-BE49-F238E27FC236}">
                <a16:creationId xmlns:a16="http://schemas.microsoft.com/office/drawing/2014/main" id="{D48BC062-3966-3F40-8A06-00D841CF27B1}"/>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8" name="Left Bracket 27">
            <a:extLst>
              <a:ext uri="{FF2B5EF4-FFF2-40B4-BE49-F238E27FC236}">
                <a16:creationId xmlns:a16="http://schemas.microsoft.com/office/drawing/2014/main" id="{85EBC362-160C-9440-A06E-B189E54C63C2}"/>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9" name="Left Bracket 28">
            <a:extLst>
              <a:ext uri="{FF2B5EF4-FFF2-40B4-BE49-F238E27FC236}">
                <a16:creationId xmlns:a16="http://schemas.microsoft.com/office/drawing/2014/main" id="{F2D60977-10AE-D64F-8EF2-6CA5B81C8AFF}"/>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0" name="Title 1">
            <a:extLst>
              <a:ext uri="{FF2B5EF4-FFF2-40B4-BE49-F238E27FC236}">
                <a16:creationId xmlns:a16="http://schemas.microsoft.com/office/drawing/2014/main" id="{52A0662B-00BF-424F-A557-B662C358F7AB}"/>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31" name="Title 1">
            <a:extLst>
              <a:ext uri="{FF2B5EF4-FFF2-40B4-BE49-F238E27FC236}">
                <a16:creationId xmlns:a16="http://schemas.microsoft.com/office/drawing/2014/main" id="{6FFB8A50-67DD-584F-81EA-8B43DC20A70B}"/>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33" name="Title 1">
            <a:extLst>
              <a:ext uri="{FF2B5EF4-FFF2-40B4-BE49-F238E27FC236}">
                <a16:creationId xmlns:a16="http://schemas.microsoft.com/office/drawing/2014/main" id="{5501C06B-3E01-D44A-85FF-C5A43AD6CB96}"/>
              </a:ext>
            </a:extLst>
          </p:cNvPr>
          <p:cNvSpPr txBox="1">
            <a:spLocks/>
          </p:cNvSpPr>
          <p:nvPr/>
        </p:nvSpPr>
        <p:spPr>
          <a:xfrm>
            <a:off x="6682157" y="527329"/>
            <a:ext cx="1108696" cy="493442"/>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350" b="1" dirty="0">
                <a:solidFill>
                  <a:prstClr val="white"/>
                </a:solidFill>
                <a:latin typeface="Helvetica" pitchFamily="2" charset="0"/>
              </a:rPr>
              <a:t>Terminal R7s</a:t>
            </a:r>
          </a:p>
        </p:txBody>
      </p:sp>
      <p:sp>
        <p:nvSpPr>
          <p:cNvPr id="35" name="Title 1">
            <a:extLst>
              <a:ext uri="{FF2B5EF4-FFF2-40B4-BE49-F238E27FC236}">
                <a16:creationId xmlns:a16="http://schemas.microsoft.com/office/drawing/2014/main" id="{FC6EBF30-21E2-EC43-9328-E7999C46F81D}"/>
              </a:ext>
            </a:extLst>
          </p:cNvPr>
          <p:cNvSpPr txBox="1">
            <a:spLocks/>
          </p:cNvSpPr>
          <p:nvPr/>
        </p:nvSpPr>
        <p:spPr>
          <a:xfrm>
            <a:off x="2747993"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13" name="Rectangle 12">
            <a:extLst>
              <a:ext uri="{FF2B5EF4-FFF2-40B4-BE49-F238E27FC236}">
                <a16:creationId xmlns:a16="http://schemas.microsoft.com/office/drawing/2014/main" id="{90732DB8-6380-8A48-9852-B3129D67FE30}"/>
              </a:ext>
            </a:extLst>
          </p:cNvPr>
          <p:cNvSpPr/>
          <p:nvPr/>
        </p:nvSpPr>
        <p:spPr>
          <a:xfrm>
            <a:off x="5072740" y="738122"/>
            <a:ext cx="1358064"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Differentiating</a:t>
            </a:r>
          </a:p>
        </p:txBody>
      </p:sp>
    </p:spTree>
    <p:extLst>
      <p:ext uri="{BB962C8B-B14F-4D97-AF65-F5344CB8AC3E}">
        <p14:creationId xmlns:p14="http://schemas.microsoft.com/office/powerpoint/2010/main" val="1254117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9A2739-9281-404E-904E-3F93EE109E2E}"/>
              </a:ext>
            </a:extLst>
          </p:cNvPr>
          <p:cNvPicPr>
            <a:picLocks noChangeAspect="1"/>
          </p:cNvPicPr>
          <p:nvPr/>
        </p:nvPicPr>
        <p:blipFill>
          <a:blip r:embed="rId3"/>
          <a:stretch>
            <a:fillRect/>
          </a:stretch>
        </p:blipFill>
        <p:spPr>
          <a:xfrm>
            <a:off x="592693" y="821673"/>
            <a:ext cx="7541701" cy="3517684"/>
          </a:xfrm>
          <a:prstGeom prst="rect">
            <a:avLst/>
          </a:prstGeom>
        </p:spPr>
      </p:pic>
      <p:sp>
        <p:nvSpPr>
          <p:cNvPr id="21" name="Title 1">
            <a:extLst>
              <a:ext uri="{FF2B5EF4-FFF2-40B4-BE49-F238E27FC236}">
                <a16:creationId xmlns:a16="http://schemas.microsoft.com/office/drawing/2014/main" id="{DA47BBDA-6196-AF4B-8352-E5009682F3AC}"/>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3" name="Rectangle 22">
            <a:extLst>
              <a:ext uri="{FF2B5EF4-FFF2-40B4-BE49-F238E27FC236}">
                <a16:creationId xmlns:a16="http://schemas.microsoft.com/office/drawing/2014/main" id="{73E70378-BA60-734D-8F34-743A6CBBF4D8}"/>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Rectangle 23">
            <a:extLst>
              <a:ext uri="{FF2B5EF4-FFF2-40B4-BE49-F238E27FC236}">
                <a16:creationId xmlns:a16="http://schemas.microsoft.com/office/drawing/2014/main" id="{752D46B9-7D7A-C943-A01C-FFEEC551358D}"/>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5" name="Left Bracket 24">
            <a:extLst>
              <a:ext uri="{FF2B5EF4-FFF2-40B4-BE49-F238E27FC236}">
                <a16:creationId xmlns:a16="http://schemas.microsoft.com/office/drawing/2014/main" id="{FB4D224D-06AD-7E47-A0C2-D02C2A1404BF}"/>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6" name="Left Bracket 25">
            <a:extLst>
              <a:ext uri="{FF2B5EF4-FFF2-40B4-BE49-F238E27FC236}">
                <a16:creationId xmlns:a16="http://schemas.microsoft.com/office/drawing/2014/main" id="{3948D7C8-6476-5848-9B70-E221E240D669}"/>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7" name="Title 1">
            <a:extLst>
              <a:ext uri="{FF2B5EF4-FFF2-40B4-BE49-F238E27FC236}">
                <a16:creationId xmlns:a16="http://schemas.microsoft.com/office/drawing/2014/main" id="{2027D9B6-E38C-BF44-A7CB-2B3491C0B232}"/>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28" name="Title 1">
            <a:extLst>
              <a:ext uri="{FF2B5EF4-FFF2-40B4-BE49-F238E27FC236}">
                <a16:creationId xmlns:a16="http://schemas.microsoft.com/office/drawing/2014/main" id="{DEDF4B52-FDA0-A048-99C2-B525A0923B98}"/>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30" name="Title 1">
            <a:extLst>
              <a:ext uri="{FF2B5EF4-FFF2-40B4-BE49-F238E27FC236}">
                <a16:creationId xmlns:a16="http://schemas.microsoft.com/office/drawing/2014/main" id="{9776678B-E936-1543-835C-3A40DD567240}"/>
              </a:ext>
            </a:extLst>
          </p:cNvPr>
          <p:cNvSpPr txBox="1">
            <a:spLocks/>
          </p:cNvSpPr>
          <p:nvPr/>
        </p:nvSpPr>
        <p:spPr>
          <a:xfrm>
            <a:off x="6353347" y="527329"/>
            <a:ext cx="1108696" cy="493442"/>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350" b="1" dirty="0">
                <a:solidFill>
                  <a:prstClr val="white"/>
                </a:solidFill>
                <a:latin typeface="Helvetica" pitchFamily="2" charset="0"/>
              </a:rPr>
              <a:t>Terminal R7s</a:t>
            </a:r>
          </a:p>
        </p:txBody>
      </p:sp>
      <p:sp>
        <p:nvSpPr>
          <p:cNvPr id="32" name="Title 1">
            <a:extLst>
              <a:ext uri="{FF2B5EF4-FFF2-40B4-BE49-F238E27FC236}">
                <a16:creationId xmlns:a16="http://schemas.microsoft.com/office/drawing/2014/main" id="{111A0097-A5F6-C747-9F7C-2598757A2C43}"/>
              </a:ext>
            </a:extLst>
          </p:cNvPr>
          <p:cNvSpPr txBox="1">
            <a:spLocks/>
          </p:cNvSpPr>
          <p:nvPr/>
        </p:nvSpPr>
        <p:spPr>
          <a:xfrm>
            <a:off x="2618049"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13" name="Rectangle 12">
            <a:extLst>
              <a:ext uri="{FF2B5EF4-FFF2-40B4-BE49-F238E27FC236}">
                <a16:creationId xmlns:a16="http://schemas.microsoft.com/office/drawing/2014/main" id="{B6355998-A5EC-E94A-9DCA-000FE82E48B3}"/>
              </a:ext>
            </a:extLst>
          </p:cNvPr>
          <p:cNvSpPr/>
          <p:nvPr/>
        </p:nvSpPr>
        <p:spPr>
          <a:xfrm>
            <a:off x="5201337" y="738122"/>
            <a:ext cx="473206"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Diff</a:t>
            </a:r>
          </a:p>
        </p:txBody>
      </p:sp>
    </p:spTree>
    <p:extLst>
      <p:ext uri="{BB962C8B-B14F-4D97-AF65-F5344CB8AC3E}">
        <p14:creationId xmlns:p14="http://schemas.microsoft.com/office/powerpoint/2010/main" val="162524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AF6FB-B31D-E14B-8945-EA364E09652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42118"/>
          <a:stretch/>
        </p:blipFill>
        <p:spPr>
          <a:xfrm>
            <a:off x="592693" y="821673"/>
            <a:ext cx="4365305" cy="3517684"/>
          </a:xfrm>
          <a:prstGeom prst="rect">
            <a:avLst/>
          </a:prstGeom>
        </p:spPr>
      </p:pic>
      <p:sp>
        <p:nvSpPr>
          <p:cNvPr id="21" name="Title 1">
            <a:extLst>
              <a:ext uri="{FF2B5EF4-FFF2-40B4-BE49-F238E27FC236}">
                <a16:creationId xmlns:a16="http://schemas.microsoft.com/office/drawing/2014/main" id="{DA47BBDA-6196-AF4B-8352-E5009682F3AC}"/>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5" name="Left Bracket 24">
            <a:extLst>
              <a:ext uri="{FF2B5EF4-FFF2-40B4-BE49-F238E27FC236}">
                <a16:creationId xmlns:a16="http://schemas.microsoft.com/office/drawing/2014/main" id="{FB4D224D-06AD-7E47-A0C2-D02C2A1404BF}"/>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6" name="Left Bracket 25">
            <a:extLst>
              <a:ext uri="{FF2B5EF4-FFF2-40B4-BE49-F238E27FC236}">
                <a16:creationId xmlns:a16="http://schemas.microsoft.com/office/drawing/2014/main" id="{3948D7C8-6476-5848-9B70-E221E240D669}"/>
              </a:ext>
            </a:extLst>
          </p:cNvPr>
          <p:cNvSpPr/>
          <p:nvPr/>
        </p:nvSpPr>
        <p:spPr>
          <a:xfrm rot="5400000">
            <a:off x="2622956" y="228859"/>
            <a:ext cx="114296" cy="904232"/>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7" name="Title 1">
            <a:extLst>
              <a:ext uri="{FF2B5EF4-FFF2-40B4-BE49-F238E27FC236}">
                <a16:creationId xmlns:a16="http://schemas.microsoft.com/office/drawing/2014/main" id="{2027D9B6-E38C-BF44-A7CB-2B3491C0B232}"/>
              </a:ext>
            </a:extLst>
          </p:cNvPr>
          <p:cNvSpPr txBox="1">
            <a:spLocks/>
          </p:cNvSpPr>
          <p:nvPr/>
        </p:nvSpPr>
        <p:spPr>
          <a:xfrm>
            <a:off x="1967659" y="315002"/>
            <a:ext cx="1433945"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err="1">
                <a:solidFill>
                  <a:prstClr val="white"/>
                </a:solidFill>
                <a:latin typeface="Helvetica" pitchFamily="2" charset="0"/>
              </a:rPr>
              <a:t>Undiff</a:t>
            </a:r>
            <a:endParaRPr lang="en-US" sz="1800" b="1" dirty="0">
              <a:solidFill>
                <a:prstClr val="white"/>
              </a:solidFill>
              <a:latin typeface="Helvetica" pitchFamily="2" charset="0"/>
            </a:endParaRPr>
          </a:p>
        </p:txBody>
      </p:sp>
      <p:sp>
        <p:nvSpPr>
          <p:cNvPr id="28" name="Title 1">
            <a:extLst>
              <a:ext uri="{FF2B5EF4-FFF2-40B4-BE49-F238E27FC236}">
                <a16:creationId xmlns:a16="http://schemas.microsoft.com/office/drawing/2014/main" id="{DEDF4B52-FDA0-A048-99C2-B525A0923B98}"/>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14" name="Left Bracket 13">
            <a:extLst>
              <a:ext uri="{FF2B5EF4-FFF2-40B4-BE49-F238E27FC236}">
                <a16:creationId xmlns:a16="http://schemas.microsoft.com/office/drawing/2014/main" id="{0EE76DE9-E4CE-B744-8231-2860AFABE0B5}"/>
              </a:ext>
            </a:extLst>
          </p:cNvPr>
          <p:cNvSpPr/>
          <p:nvPr/>
        </p:nvSpPr>
        <p:spPr>
          <a:xfrm rot="16200000">
            <a:off x="3271375" y="4287780"/>
            <a:ext cx="114296" cy="334925"/>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 name="Title 1">
            <a:extLst>
              <a:ext uri="{FF2B5EF4-FFF2-40B4-BE49-F238E27FC236}">
                <a16:creationId xmlns:a16="http://schemas.microsoft.com/office/drawing/2014/main" id="{F3C5851F-F4D4-1040-8C60-8B1524C95BC3}"/>
              </a:ext>
            </a:extLst>
          </p:cNvPr>
          <p:cNvSpPr txBox="1">
            <a:spLocks/>
          </p:cNvSpPr>
          <p:nvPr/>
        </p:nvSpPr>
        <p:spPr>
          <a:xfrm>
            <a:off x="2642422" y="4595191"/>
            <a:ext cx="1372199" cy="48496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R7 Precursors</a:t>
            </a:r>
          </a:p>
        </p:txBody>
      </p:sp>
      <p:sp>
        <p:nvSpPr>
          <p:cNvPr id="16" name="Left Bracket 15">
            <a:extLst>
              <a:ext uri="{FF2B5EF4-FFF2-40B4-BE49-F238E27FC236}">
                <a16:creationId xmlns:a16="http://schemas.microsoft.com/office/drawing/2014/main" id="{18D674C9-F183-D347-84BD-FF5BAD3C01E6}"/>
              </a:ext>
            </a:extLst>
          </p:cNvPr>
          <p:cNvSpPr/>
          <p:nvPr/>
        </p:nvSpPr>
        <p:spPr>
          <a:xfrm rot="5400000">
            <a:off x="3652733" y="429403"/>
            <a:ext cx="114296" cy="503144"/>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 name="Title 1">
            <a:extLst>
              <a:ext uri="{FF2B5EF4-FFF2-40B4-BE49-F238E27FC236}">
                <a16:creationId xmlns:a16="http://schemas.microsoft.com/office/drawing/2014/main" id="{EAB9B556-60C6-A64A-8975-3651C7FEBB06}"/>
              </a:ext>
            </a:extLst>
          </p:cNvPr>
          <p:cNvSpPr txBox="1">
            <a:spLocks/>
          </p:cNvSpPr>
          <p:nvPr/>
        </p:nvSpPr>
        <p:spPr>
          <a:xfrm>
            <a:off x="3401603" y="317030"/>
            <a:ext cx="586827"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err="1">
                <a:solidFill>
                  <a:prstClr val="white"/>
                </a:solidFill>
                <a:latin typeface="Helvetica" pitchFamily="2" charset="0"/>
              </a:rPr>
              <a:t>Dif</a:t>
            </a:r>
            <a:endParaRPr lang="en-US" sz="1800" b="1" dirty="0">
              <a:solidFill>
                <a:prstClr val="white"/>
              </a:solidFill>
              <a:latin typeface="Helvetica" pitchFamily="2" charset="0"/>
            </a:endParaRPr>
          </a:p>
        </p:txBody>
      </p:sp>
      <p:sp>
        <p:nvSpPr>
          <p:cNvPr id="18" name="Left Bracket 17">
            <a:extLst>
              <a:ext uri="{FF2B5EF4-FFF2-40B4-BE49-F238E27FC236}">
                <a16:creationId xmlns:a16="http://schemas.microsoft.com/office/drawing/2014/main" id="{53BD852F-3279-954D-88B2-CE0F70504D4E}"/>
              </a:ext>
            </a:extLst>
          </p:cNvPr>
          <p:cNvSpPr/>
          <p:nvPr/>
        </p:nvSpPr>
        <p:spPr>
          <a:xfrm rot="16200000">
            <a:off x="4271801" y="4109618"/>
            <a:ext cx="114296" cy="689304"/>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 name="Title 1">
            <a:extLst>
              <a:ext uri="{FF2B5EF4-FFF2-40B4-BE49-F238E27FC236}">
                <a16:creationId xmlns:a16="http://schemas.microsoft.com/office/drawing/2014/main" id="{FD982034-53F9-2046-9B09-6F2BAC26CEEC}"/>
              </a:ext>
            </a:extLst>
          </p:cNvPr>
          <p:cNvSpPr txBox="1">
            <a:spLocks/>
          </p:cNvSpPr>
          <p:nvPr/>
        </p:nvSpPr>
        <p:spPr>
          <a:xfrm>
            <a:off x="3642849" y="4454271"/>
            <a:ext cx="1372199" cy="48496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Terminal</a:t>
            </a:r>
          </a:p>
        </p:txBody>
      </p:sp>
      <p:sp>
        <p:nvSpPr>
          <p:cNvPr id="20" name="Title 1">
            <a:extLst>
              <a:ext uri="{FF2B5EF4-FFF2-40B4-BE49-F238E27FC236}">
                <a16:creationId xmlns:a16="http://schemas.microsoft.com/office/drawing/2014/main" id="{ADB919FC-1707-DD43-A095-ADA0A0030B9C}"/>
              </a:ext>
            </a:extLst>
          </p:cNvPr>
          <p:cNvSpPr txBox="1">
            <a:spLocks/>
          </p:cNvSpPr>
          <p:nvPr/>
        </p:nvSpPr>
        <p:spPr>
          <a:xfrm>
            <a:off x="2618051"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Tree>
    <p:extLst>
      <p:ext uri="{BB962C8B-B14F-4D97-AF65-F5344CB8AC3E}">
        <p14:creationId xmlns:p14="http://schemas.microsoft.com/office/powerpoint/2010/main" val="139522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32610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Outline</a:t>
            </a:r>
            <a:r>
              <a:rPr lang="en" dirty="0">
                <a:solidFill>
                  <a:schemeClr val="bg1"/>
                </a:solidFill>
              </a:rPr>
              <a:t> </a:t>
            </a:r>
            <a:endParaRPr dirty="0">
              <a:solidFill>
                <a:schemeClr val="bg1"/>
              </a:solidFill>
            </a:endParaRPr>
          </a:p>
        </p:txBody>
      </p:sp>
      <p:sp>
        <p:nvSpPr>
          <p:cNvPr id="80" name="Google Shape;80;p14"/>
          <p:cNvSpPr txBox="1">
            <a:spLocks noGrp="1"/>
          </p:cNvSpPr>
          <p:nvPr>
            <p:ph type="body" idx="1"/>
          </p:nvPr>
        </p:nvSpPr>
        <p:spPr>
          <a:xfrm>
            <a:off x="531287" y="1381851"/>
            <a:ext cx="6321600" cy="3002400"/>
          </a:xfrm>
          <a:prstGeom prst="rect">
            <a:avLst/>
          </a:prstGeom>
        </p:spPr>
        <p:txBody>
          <a:bodyPr spcFirstLastPara="1" wrap="square" lIns="91425" tIns="91425" rIns="91425" bIns="91425" anchor="t" anchorCtr="0">
            <a:normAutofit/>
          </a:bodyPr>
          <a:lstStyle/>
          <a:p>
            <a:pPr marL="114300" indent="0">
              <a:buNone/>
            </a:pPr>
            <a:r>
              <a:rPr lang="en" dirty="0">
                <a:solidFill>
                  <a:schemeClr val="bg1"/>
                </a:solidFill>
                <a:latin typeface="+mn-lt"/>
              </a:rPr>
              <a:t>1. Recap fly eye development and the role of spineless</a:t>
            </a:r>
            <a:endParaRPr dirty="0">
              <a:solidFill>
                <a:schemeClr val="bg1"/>
              </a:solidFill>
              <a:latin typeface="+mn-lt"/>
            </a:endParaRPr>
          </a:p>
          <a:p>
            <a:pPr marL="114300" indent="0">
              <a:buNone/>
            </a:pPr>
            <a:r>
              <a:rPr lang="en" dirty="0">
                <a:solidFill>
                  <a:schemeClr val="bg1"/>
                </a:solidFill>
                <a:latin typeface="+mn-lt"/>
              </a:rPr>
              <a:t>2. Breaking spineless: Exc154 deletion </a:t>
            </a:r>
            <a:endParaRPr dirty="0">
              <a:solidFill>
                <a:schemeClr val="bg1"/>
              </a:solidFill>
              <a:latin typeface="+mn-lt"/>
            </a:endParaRPr>
          </a:p>
          <a:p>
            <a:pPr marL="114300" indent="0">
              <a:buNone/>
            </a:pPr>
            <a:r>
              <a:rPr lang="en" dirty="0">
                <a:solidFill>
                  <a:schemeClr val="bg1"/>
                </a:solidFill>
                <a:latin typeface="+mn-lt"/>
              </a:rPr>
              <a:t>3. Conclusions and Future Directions</a:t>
            </a:r>
            <a:endParaRPr dirty="0">
              <a:solidFill>
                <a:schemeClr val="bg1"/>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8388AFC-AD61-DE40-8553-6119F23BAC6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832806" y="1167684"/>
            <a:ext cx="4311194" cy="2684482"/>
          </a:xfrm>
          <a:prstGeom prst="rect">
            <a:avLst/>
          </a:prstGeom>
        </p:spPr>
      </p:pic>
      <p:pic>
        <p:nvPicPr>
          <p:cNvPr id="3" name="Picture 2">
            <a:extLst>
              <a:ext uri="{FF2B5EF4-FFF2-40B4-BE49-F238E27FC236}">
                <a16:creationId xmlns:a16="http://schemas.microsoft.com/office/drawing/2014/main" id="{49EAF6FB-B31D-E14B-8945-EA364E09652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42118"/>
          <a:stretch/>
        </p:blipFill>
        <p:spPr>
          <a:xfrm>
            <a:off x="592693" y="821673"/>
            <a:ext cx="4365305" cy="3517684"/>
          </a:xfrm>
          <a:prstGeom prst="rect">
            <a:avLst/>
          </a:prstGeom>
        </p:spPr>
      </p:pic>
      <p:sp>
        <p:nvSpPr>
          <p:cNvPr id="21" name="Title 1">
            <a:extLst>
              <a:ext uri="{FF2B5EF4-FFF2-40B4-BE49-F238E27FC236}">
                <a16:creationId xmlns:a16="http://schemas.microsoft.com/office/drawing/2014/main" id="{DA47BBDA-6196-AF4B-8352-E5009682F3AC}"/>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25" name="Left Bracket 24">
            <a:extLst>
              <a:ext uri="{FF2B5EF4-FFF2-40B4-BE49-F238E27FC236}">
                <a16:creationId xmlns:a16="http://schemas.microsoft.com/office/drawing/2014/main" id="{FB4D224D-06AD-7E47-A0C2-D02C2A1404BF}"/>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26" name="Left Bracket 25">
            <a:extLst>
              <a:ext uri="{FF2B5EF4-FFF2-40B4-BE49-F238E27FC236}">
                <a16:creationId xmlns:a16="http://schemas.microsoft.com/office/drawing/2014/main" id="{3948D7C8-6476-5848-9B70-E221E240D669}"/>
              </a:ext>
            </a:extLst>
          </p:cNvPr>
          <p:cNvSpPr/>
          <p:nvPr/>
        </p:nvSpPr>
        <p:spPr>
          <a:xfrm rot="5400000">
            <a:off x="2622956" y="228859"/>
            <a:ext cx="114296" cy="904232"/>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8" name="Title 1">
            <a:extLst>
              <a:ext uri="{FF2B5EF4-FFF2-40B4-BE49-F238E27FC236}">
                <a16:creationId xmlns:a16="http://schemas.microsoft.com/office/drawing/2014/main" id="{DEDF4B52-FDA0-A048-99C2-B525A0923B98}"/>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14" name="Left Bracket 13">
            <a:extLst>
              <a:ext uri="{FF2B5EF4-FFF2-40B4-BE49-F238E27FC236}">
                <a16:creationId xmlns:a16="http://schemas.microsoft.com/office/drawing/2014/main" id="{0EE76DE9-E4CE-B744-8231-2860AFABE0B5}"/>
              </a:ext>
            </a:extLst>
          </p:cNvPr>
          <p:cNvSpPr/>
          <p:nvPr/>
        </p:nvSpPr>
        <p:spPr>
          <a:xfrm rot="16200000">
            <a:off x="3271375" y="4287780"/>
            <a:ext cx="114296" cy="334925"/>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 name="Title 1">
            <a:extLst>
              <a:ext uri="{FF2B5EF4-FFF2-40B4-BE49-F238E27FC236}">
                <a16:creationId xmlns:a16="http://schemas.microsoft.com/office/drawing/2014/main" id="{F3C5851F-F4D4-1040-8C60-8B1524C95BC3}"/>
              </a:ext>
            </a:extLst>
          </p:cNvPr>
          <p:cNvSpPr txBox="1">
            <a:spLocks/>
          </p:cNvSpPr>
          <p:nvPr/>
        </p:nvSpPr>
        <p:spPr>
          <a:xfrm>
            <a:off x="2642422" y="4595191"/>
            <a:ext cx="1372199" cy="48496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R7 Precursors</a:t>
            </a:r>
          </a:p>
        </p:txBody>
      </p:sp>
      <p:sp>
        <p:nvSpPr>
          <p:cNvPr id="16" name="Left Bracket 15">
            <a:extLst>
              <a:ext uri="{FF2B5EF4-FFF2-40B4-BE49-F238E27FC236}">
                <a16:creationId xmlns:a16="http://schemas.microsoft.com/office/drawing/2014/main" id="{18D674C9-F183-D347-84BD-FF5BAD3C01E6}"/>
              </a:ext>
            </a:extLst>
          </p:cNvPr>
          <p:cNvSpPr/>
          <p:nvPr/>
        </p:nvSpPr>
        <p:spPr>
          <a:xfrm rot="5400000">
            <a:off x="3652733" y="429403"/>
            <a:ext cx="114296" cy="503144"/>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 name="Title 1">
            <a:extLst>
              <a:ext uri="{FF2B5EF4-FFF2-40B4-BE49-F238E27FC236}">
                <a16:creationId xmlns:a16="http://schemas.microsoft.com/office/drawing/2014/main" id="{EAB9B556-60C6-A64A-8975-3651C7FEBB06}"/>
              </a:ext>
            </a:extLst>
          </p:cNvPr>
          <p:cNvSpPr txBox="1">
            <a:spLocks/>
          </p:cNvSpPr>
          <p:nvPr/>
        </p:nvSpPr>
        <p:spPr>
          <a:xfrm>
            <a:off x="3401603" y="317030"/>
            <a:ext cx="586827"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err="1">
                <a:solidFill>
                  <a:prstClr val="white"/>
                </a:solidFill>
                <a:latin typeface="Helvetica" pitchFamily="2" charset="0"/>
              </a:rPr>
              <a:t>Dif</a:t>
            </a:r>
            <a:endParaRPr lang="en-US" sz="1800" b="1" dirty="0">
              <a:solidFill>
                <a:prstClr val="white"/>
              </a:solidFill>
              <a:latin typeface="Helvetica" pitchFamily="2" charset="0"/>
            </a:endParaRPr>
          </a:p>
        </p:txBody>
      </p:sp>
      <p:sp>
        <p:nvSpPr>
          <p:cNvPr id="18" name="Left Bracket 17">
            <a:extLst>
              <a:ext uri="{FF2B5EF4-FFF2-40B4-BE49-F238E27FC236}">
                <a16:creationId xmlns:a16="http://schemas.microsoft.com/office/drawing/2014/main" id="{53BD852F-3279-954D-88B2-CE0F70504D4E}"/>
              </a:ext>
            </a:extLst>
          </p:cNvPr>
          <p:cNvSpPr/>
          <p:nvPr/>
        </p:nvSpPr>
        <p:spPr>
          <a:xfrm rot="16200000">
            <a:off x="4271801" y="4109618"/>
            <a:ext cx="114296" cy="689304"/>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 name="Title 1">
            <a:extLst>
              <a:ext uri="{FF2B5EF4-FFF2-40B4-BE49-F238E27FC236}">
                <a16:creationId xmlns:a16="http://schemas.microsoft.com/office/drawing/2014/main" id="{FD982034-53F9-2046-9B09-6F2BAC26CEEC}"/>
              </a:ext>
            </a:extLst>
          </p:cNvPr>
          <p:cNvSpPr txBox="1">
            <a:spLocks/>
          </p:cNvSpPr>
          <p:nvPr/>
        </p:nvSpPr>
        <p:spPr>
          <a:xfrm>
            <a:off x="3642849" y="4454271"/>
            <a:ext cx="1372199" cy="48496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Terminal</a:t>
            </a:r>
          </a:p>
        </p:txBody>
      </p:sp>
      <p:sp>
        <p:nvSpPr>
          <p:cNvPr id="20" name="Title 1">
            <a:extLst>
              <a:ext uri="{FF2B5EF4-FFF2-40B4-BE49-F238E27FC236}">
                <a16:creationId xmlns:a16="http://schemas.microsoft.com/office/drawing/2014/main" id="{ADB919FC-1707-DD43-A095-ADA0A0030B9C}"/>
              </a:ext>
            </a:extLst>
          </p:cNvPr>
          <p:cNvSpPr txBox="1">
            <a:spLocks/>
          </p:cNvSpPr>
          <p:nvPr/>
        </p:nvSpPr>
        <p:spPr>
          <a:xfrm>
            <a:off x="2618051"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23" name="Title 1">
            <a:extLst>
              <a:ext uri="{FF2B5EF4-FFF2-40B4-BE49-F238E27FC236}">
                <a16:creationId xmlns:a16="http://schemas.microsoft.com/office/drawing/2014/main" id="{BB617CB6-6AFD-3B40-B061-8F9612017802}"/>
              </a:ext>
            </a:extLst>
          </p:cNvPr>
          <p:cNvSpPr txBox="1">
            <a:spLocks/>
          </p:cNvSpPr>
          <p:nvPr/>
        </p:nvSpPr>
        <p:spPr>
          <a:xfrm>
            <a:off x="1967659" y="315002"/>
            <a:ext cx="1433945"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err="1">
                <a:solidFill>
                  <a:prstClr val="white"/>
                </a:solidFill>
                <a:latin typeface="Helvetica" pitchFamily="2" charset="0"/>
              </a:rPr>
              <a:t>Undiff</a:t>
            </a:r>
            <a:endParaRPr lang="en-US" sz="1800" b="1" dirty="0">
              <a:solidFill>
                <a:prstClr val="white"/>
              </a:solidFill>
              <a:latin typeface="Helvetica" pitchFamily="2" charset="0"/>
            </a:endParaRPr>
          </a:p>
        </p:txBody>
      </p:sp>
    </p:spTree>
    <p:extLst>
      <p:ext uri="{BB962C8B-B14F-4D97-AF65-F5344CB8AC3E}">
        <p14:creationId xmlns:p14="http://schemas.microsoft.com/office/powerpoint/2010/main" val="2885727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32610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Outline</a:t>
            </a:r>
            <a:r>
              <a:rPr lang="en" dirty="0">
                <a:solidFill>
                  <a:schemeClr val="bg1"/>
                </a:solidFill>
              </a:rPr>
              <a:t> </a:t>
            </a:r>
            <a:endParaRPr dirty="0">
              <a:solidFill>
                <a:schemeClr val="bg1"/>
              </a:solidFill>
            </a:endParaRPr>
          </a:p>
        </p:txBody>
      </p:sp>
      <p:sp>
        <p:nvSpPr>
          <p:cNvPr id="80" name="Google Shape;80;p14"/>
          <p:cNvSpPr txBox="1">
            <a:spLocks noGrp="1"/>
          </p:cNvSpPr>
          <p:nvPr>
            <p:ph type="body" idx="1"/>
          </p:nvPr>
        </p:nvSpPr>
        <p:spPr>
          <a:xfrm>
            <a:off x="531287" y="1381851"/>
            <a:ext cx="6321600" cy="3002400"/>
          </a:xfrm>
          <a:prstGeom prst="rect">
            <a:avLst/>
          </a:prstGeom>
        </p:spPr>
        <p:txBody>
          <a:bodyPr spcFirstLastPara="1" wrap="square" lIns="91425" tIns="91425" rIns="91425" bIns="91425" anchor="t" anchorCtr="0">
            <a:normAutofit/>
          </a:bodyPr>
          <a:lstStyle/>
          <a:p>
            <a:pPr marL="114300" indent="0">
              <a:buNone/>
            </a:pPr>
            <a:r>
              <a:rPr lang="en" dirty="0">
                <a:solidFill>
                  <a:schemeClr val="bg1"/>
                </a:solidFill>
                <a:latin typeface="+mn-lt"/>
              </a:rPr>
              <a:t>1. Recap fly eye development and the role of spineless</a:t>
            </a:r>
            <a:endParaRPr dirty="0">
              <a:solidFill>
                <a:schemeClr val="bg1"/>
              </a:solidFill>
              <a:latin typeface="+mn-lt"/>
            </a:endParaRPr>
          </a:p>
          <a:p>
            <a:pPr marL="114300" indent="0">
              <a:buNone/>
            </a:pPr>
            <a:r>
              <a:rPr lang="en" b="1" dirty="0">
                <a:solidFill>
                  <a:schemeClr val="bg1"/>
                </a:solidFill>
                <a:latin typeface="+mn-lt"/>
              </a:rPr>
              <a:t>2. Breaking spineless: Exc154 deletion </a:t>
            </a:r>
            <a:endParaRPr b="1" dirty="0">
              <a:solidFill>
                <a:schemeClr val="bg1"/>
              </a:solidFill>
              <a:latin typeface="+mn-lt"/>
            </a:endParaRPr>
          </a:p>
          <a:p>
            <a:pPr marL="114300" indent="0">
              <a:buNone/>
            </a:pPr>
            <a:r>
              <a:rPr lang="en" dirty="0">
                <a:solidFill>
                  <a:schemeClr val="bg1"/>
                </a:solidFill>
                <a:latin typeface="+mn-lt"/>
              </a:rPr>
              <a:t>3. Conclusions and Future directions</a:t>
            </a:r>
            <a:endParaRPr dirty="0">
              <a:solidFill>
                <a:schemeClr val="bg1"/>
              </a:solidFill>
              <a:latin typeface="+mn-lt"/>
            </a:endParaRPr>
          </a:p>
        </p:txBody>
      </p:sp>
    </p:spTree>
    <p:extLst>
      <p:ext uri="{BB962C8B-B14F-4D97-AF65-F5344CB8AC3E}">
        <p14:creationId xmlns:p14="http://schemas.microsoft.com/office/powerpoint/2010/main" val="2899078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92428" y="582648"/>
            <a:ext cx="6321600" cy="635400"/>
          </a:xfrm>
          <a:noFill/>
        </p:spPr>
        <p:txBody>
          <a:bodyPr>
            <a:normAutofit fontScale="90000"/>
          </a:bodyPr>
          <a:lstStyle/>
          <a:p>
            <a:r>
              <a:rPr lang="en-US" dirty="0">
                <a:solidFill>
                  <a:schemeClr val="bg1"/>
                </a:solidFill>
                <a:latin typeface="+mj-lt"/>
              </a:rPr>
              <a:t>Spineless Architecture</a:t>
            </a:r>
          </a:p>
        </p:txBody>
      </p:sp>
      <p:pic>
        <p:nvPicPr>
          <p:cNvPr id="8" name="Picture 7">
            <a:extLst>
              <a:ext uri="{FF2B5EF4-FFF2-40B4-BE49-F238E27FC236}">
                <a16:creationId xmlns:a16="http://schemas.microsoft.com/office/drawing/2014/main" id="{B129D3FC-FDC8-214B-96CD-E4F97E80B1E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0320" y="1444978"/>
            <a:ext cx="8324080" cy="2474726"/>
          </a:xfrm>
          <a:prstGeom prst="rect">
            <a:avLst/>
          </a:prstGeom>
        </p:spPr>
      </p:pic>
      <p:sp useBgFill="1">
        <p:nvSpPr>
          <p:cNvPr id="9" name="TextBox 8">
            <a:extLst>
              <a:ext uri="{FF2B5EF4-FFF2-40B4-BE49-F238E27FC236}">
                <a16:creationId xmlns:a16="http://schemas.microsoft.com/office/drawing/2014/main" id="{4712FDE7-AFD9-5B40-8B25-91C2200FB30B}"/>
              </a:ext>
            </a:extLst>
          </p:cNvPr>
          <p:cNvSpPr txBox="1"/>
          <p:nvPr/>
        </p:nvSpPr>
        <p:spPr>
          <a:xfrm>
            <a:off x="210320" y="2810933"/>
            <a:ext cx="8583724" cy="1275645"/>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329498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B7E507-30F8-2742-B14A-B92430207A4A}"/>
              </a:ext>
            </a:extLst>
          </p:cNvPr>
          <p:cNvPicPr>
            <a:picLocks noChangeAspect="1"/>
          </p:cNvPicPr>
          <p:nvPr/>
        </p:nvPicPr>
        <p:blipFill>
          <a:blip r:embed="rId2"/>
          <a:stretch>
            <a:fillRect/>
          </a:stretch>
        </p:blipFill>
        <p:spPr>
          <a:xfrm>
            <a:off x="1931697" y="992484"/>
            <a:ext cx="4927308" cy="3158531"/>
          </a:xfrm>
          <a:prstGeom prst="rect">
            <a:avLst/>
          </a:prstGeom>
        </p:spPr>
      </p:pic>
      <p:sp>
        <p:nvSpPr>
          <p:cNvPr id="6" name="TextBox 5">
            <a:extLst>
              <a:ext uri="{FF2B5EF4-FFF2-40B4-BE49-F238E27FC236}">
                <a16:creationId xmlns:a16="http://schemas.microsoft.com/office/drawing/2014/main" id="{D7EF5113-08AA-6C45-921B-EE2F6BADE360}"/>
              </a:ext>
            </a:extLst>
          </p:cNvPr>
          <p:cNvSpPr txBox="1"/>
          <p:nvPr/>
        </p:nvSpPr>
        <p:spPr>
          <a:xfrm>
            <a:off x="291402" y="281354"/>
            <a:ext cx="8561195" cy="523220"/>
          </a:xfrm>
          <a:prstGeom prst="rect">
            <a:avLst/>
          </a:prstGeom>
          <a:noFill/>
        </p:spPr>
        <p:txBody>
          <a:bodyPr wrap="square" rtlCol="0">
            <a:spAutoFit/>
          </a:bodyPr>
          <a:lstStyle/>
          <a:p>
            <a:r>
              <a:rPr lang="en-US" sz="2800" dirty="0">
                <a:solidFill>
                  <a:schemeClr val="bg1"/>
                </a:solidFill>
              </a:rPr>
              <a:t>P-Site mutagenesis: Breaking Spineless Architecture </a:t>
            </a:r>
          </a:p>
        </p:txBody>
      </p:sp>
      <p:sp>
        <p:nvSpPr>
          <p:cNvPr id="7" name="TextBox 6">
            <a:extLst>
              <a:ext uri="{FF2B5EF4-FFF2-40B4-BE49-F238E27FC236}">
                <a16:creationId xmlns:a16="http://schemas.microsoft.com/office/drawing/2014/main" id="{272481BA-2070-7F48-8506-932660C237A9}"/>
              </a:ext>
            </a:extLst>
          </p:cNvPr>
          <p:cNvSpPr txBox="1"/>
          <p:nvPr/>
        </p:nvSpPr>
        <p:spPr>
          <a:xfrm>
            <a:off x="69158" y="3973949"/>
            <a:ext cx="1931697" cy="1169551"/>
          </a:xfrm>
          <a:prstGeom prst="rect">
            <a:avLst/>
          </a:prstGeom>
          <a:noFill/>
        </p:spPr>
        <p:txBody>
          <a:bodyPr wrap="square" rtlCol="0">
            <a:spAutoFit/>
          </a:bodyPr>
          <a:lstStyle/>
          <a:p>
            <a:r>
              <a:rPr lang="en-US" dirty="0">
                <a:solidFill>
                  <a:schemeClr val="bg1"/>
                </a:solidFill>
              </a:rPr>
              <a:t>Thanks to Bob and Adrienne Chen for generating the mutation/the genomic prep </a:t>
            </a:r>
          </a:p>
        </p:txBody>
      </p:sp>
      <p:sp>
        <p:nvSpPr>
          <p:cNvPr id="2" name="TextBox 1">
            <a:extLst>
              <a:ext uri="{FF2B5EF4-FFF2-40B4-BE49-F238E27FC236}">
                <a16:creationId xmlns:a16="http://schemas.microsoft.com/office/drawing/2014/main" id="{6834D331-2AD6-5F46-80F8-87A9C167BF1B}"/>
              </a:ext>
            </a:extLst>
          </p:cNvPr>
          <p:cNvSpPr txBox="1"/>
          <p:nvPr/>
        </p:nvSpPr>
        <p:spPr>
          <a:xfrm>
            <a:off x="7336618" y="4297114"/>
            <a:ext cx="1515979" cy="523220"/>
          </a:xfrm>
          <a:prstGeom prst="rect">
            <a:avLst/>
          </a:prstGeom>
          <a:noFill/>
        </p:spPr>
        <p:txBody>
          <a:bodyPr wrap="square" rtlCol="0">
            <a:spAutoFit/>
          </a:bodyPr>
          <a:lstStyle/>
          <a:p>
            <a:r>
              <a:rPr lang="en-US" dirty="0">
                <a:solidFill>
                  <a:schemeClr val="bg1"/>
                </a:solidFill>
              </a:rPr>
              <a:t>Shih-Ching Lin, 2014</a:t>
            </a:r>
            <a:r>
              <a:rPr lang="en-US" dirty="0"/>
              <a:t>h</a:t>
            </a:r>
          </a:p>
        </p:txBody>
      </p:sp>
    </p:spTree>
    <p:extLst>
      <p:ext uri="{BB962C8B-B14F-4D97-AF65-F5344CB8AC3E}">
        <p14:creationId xmlns:p14="http://schemas.microsoft.com/office/powerpoint/2010/main" val="1191987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7A35-44A5-F042-BEEA-038A7422CEA8}"/>
              </a:ext>
            </a:extLst>
          </p:cNvPr>
          <p:cNvSpPr>
            <a:spLocks noGrp="1"/>
          </p:cNvSpPr>
          <p:nvPr>
            <p:ph type="title"/>
          </p:nvPr>
        </p:nvSpPr>
        <p:spPr>
          <a:xfrm>
            <a:off x="311805" y="455013"/>
            <a:ext cx="6321600" cy="635400"/>
          </a:xfrm>
        </p:spPr>
        <p:txBody>
          <a:bodyPr>
            <a:normAutofit fontScale="90000"/>
          </a:bodyPr>
          <a:lstStyle/>
          <a:p>
            <a:r>
              <a:rPr lang="en-US" dirty="0">
                <a:solidFill>
                  <a:schemeClr val="bg1"/>
                </a:solidFill>
                <a:latin typeface="+mj-lt"/>
              </a:rPr>
              <a:t>Verifying Exc154 Genotype </a:t>
            </a:r>
          </a:p>
        </p:txBody>
      </p:sp>
      <p:pic>
        <p:nvPicPr>
          <p:cNvPr id="5" name="Picture 4">
            <a:extLst>
              <a:ext uri="{FF2B5EF4-FFF2-40B4-BE49-F238E27FC236}">
                <a16:creationId xmlns:a16="http://schemas.microsoft.com/office/drawing/2014/main" id="{F764BD8D-9B20-634C-B587-BF7CCDB46898}"/>
              </a:ext>
            </a:extLst>
          </p:cNvPr>
          <p:cNvPicPr>
            <a:picLocks noChangeAspect="1"/>
          </p:cNvPicPr>
          <p:nvPr/>
        </p:nvPicPr>
        <p:blipFill>
          <a:blip r:embed="rId2"/>
          <a:stretch>
            <a:fillRect/>
          </a:stretch>
        </p:blipFill>
        <p:spPr>
          <a:xfrm>
            <a:off x="543277" y="2257071"/>
            <a:ext cx="1827389" cy="1029983"/>
          </a:xfrm>
          <a:prstGeom prst="rect">
            <a:avLst/>
          </a:prstGeom>
        </p:spPr>
      </p:pic>
      <p:sp>
        <p:nvSpPr>
          <p:cNvPr id="6" name="TextBox 5">
            <a:extLst>
              <a:ext uri="{FF2B5EF4-FFF2-40B4-BE49-F238E27FC236}">
                <a16:creationId xmlns:a16="http://schemas.microsoft.com/office/drawing/2014/main" id="{E0A386EB-ACD5-2042-9AC2-73EA761CDAB6}"/>
              </a:ext>
            </a:extLst>
          </p:cNvPr>
          <p:cNvSpPr txBox="1"/>
          <p:nvPr/>
        </p:nvSpPr>
        <p:spPr>
          <a:xfrm>
            <a:off x="678743" y="3405076"/>
            <a:ext cx="1691923" cy="307777"/>
          </a:xfrm>
          <a:prstGeom prst="rect">
            <a:avLst/>
          </a:prstGeom>
          <a:noFill/>
        </p:spPr>
        <p:txBody>
          <a:bodyPr wrap="square" rtlCol="0">
            <a:spAutoFit/>
          </a:bodyPr>
          <a:lstStyle/>
          <a:p>
            <a:r>
              <a:rPr lang="en-US" dirty="0">
                <a:solidFill>
                  <a:schemeClr val="bg1"/>
                </a:solidFill>
              </a:rPr>
              <a:t>1. Nanopore</a:t>
            </a:r>
          </a:p>
        </p:txBody>
      </p:sp>
    </p:spTree>
    <p:extLst>
      <p:ext uri="{BB962C8B-B14F-4D97-AF65-F5344CB8AC3E}">
        <p14:creationId xmlns:p14="http://schemas.microsoft.com/office/powerpoint/2010/main" val="4264661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7A35-44A5-F042-BEEA-038A7422CEA8}"/>
              </a:ext>
            </a:extLst>
          </p:cNvPr>
          <p:cNvSpPr>
            <a:spLocks noGrp="1"/>
          </p:cNvSpPr>
          <p:nvPr>
            <p:ph type="title"/>
          </p:nvPr>
        </p:nvSpPr>
        <p:spPr>
          <a:xfrm>
            <a:off x="311805" y="455013"/>
            <a:ext cx="6321600" cy="635400"/>
          </a:xfrm>
        </p:spPr>
        <p:txBody>
          <a:bodyPr>
            <a:normAutofit fontScale="90000"/>
          </a:bodyPr>
          <a:lstStyle/>
          <a:p>
            <a:r>
              <a:rPr lang="en-US" dirty="0">
                <a:solidFill>
                  <a:schemeClr val="bg1"/>
                </a:solidFill>
                <a:latin typeface="+mj-lt"/>
              </a:rPr>
              <a:t>Verifying Exc154 Genotype </a:t>
            </a:r>
          </a:p>
        </p:txBody>
      </p:sp>
      <p:pic>
        <p:nvPicPr>
          <p:cNvPr id="5" name="Picture 4">
            <a:extLst>
              <a:ext uri="{FF2B5EF4-FFF2-40B4-BE49-F238E27FC236}">
                <a16:creationId xmlns:a16="http://schemas.microsoft.com/office/drawing/2014/main" id="{F764BD8D-9B20-634C-B587-BF7CCDB46898}"/>
              </a:ext>
            </a:extLst>
          </p:cNvPr>
          <p:cNvPicPr>
            <a:picLocks noChangeAspect="1"/>
          </p:cNvPicPr>
          <p:nvPr/>
        </p:nvPicPr>
        <p:blipFill>
          <a:blip r:embed="rId2"/>
          <a:stretch>
            <a:fillRect/>
          </a:stretch>
        </p:blipFill>
        <p:spPr>
          <a:xfrm>
            <a:off x="543277" y="2257071"/>
            <a:ext cx="1827389" cy="1029983"/>
          </a:xfrm>
          <a:prstGeom prst="rect">
            <a:avLst/>
          </a:prstGeom>
        </p:spPr>
      </p:pic>
      <p:sp>
        <p:nvSpPr>
          <p:cNvPr id="6" name="TextBox 5">
            <a:extLst>
              <a:ext uri="{FF2B5EF4-FFF2-40B4-BE49-F238E27FC236}">
                <a16:creationId xmlns:a16="http://schemas.microsoft.com/office/drawing/2014/main" id="{E0A386EB-ACD5-2042-9AC2-73EA761CDAB6}"/>
              </a:ext>
            </a:extLst>
          </p:cNvPr>
          <p:cNvSpPr txBox="1"/>
          <p:nvPr/>
        </p:nvSpPr>
        <p:spPr>
          <a:xfrm>
            <a:off x="678743" y="3405076"/>
            <a:ext cx="1691923" cy="307777"/>
          </a:xfrm>
          <a:prstGeom prst="rect">
            <a:avLst/>
          </a:prstGeom>
          <a:noFill/>
        </p:spPr>
        <p:txBody>
          <a:bodyPr wrap="square" rtlCol="0">
            <a:spAutoFit/>
          </a:bodyPr>
          <a:lstStyle/>
          <a:p>
            <a:r>
              <a:rPr lang="en-US" dirty="0">
                <a:solidFill>
                  <a:schemeClr val="bg1"/>
                </a:solidFill>
              </a:rPr>
              <a:t>1. Nanopore</a:t>
            </a:r>
          </a:p>
        </p:txBody>
      </p:sp>
      <p:cxnSp>
        <p:nvCxnSpPr>
          <p:cNvPr id="7" name="Straight Arrow Connector 6">
            <a:extLst>
              <a:ext uri="{FF2B5EF4-FFF2-40B4-BE49-F238E27FC236}">
                <a16:creationId xmlns:a16="http://schemas.microsoft.com/office/drawing/2014/main" id="{1D263C36-631A-8A42-8CF3-C390BE58D669}"/>
              </a:ext>
            </a:extLst>
          </p:cNvPr>
          <p:cNvCxnSpPr/>
          <p:nvPr/>
        </p:nvCxnSpPr>
        <p:spPr>
          <a:xfrm flipV="1">
            <a:off x="2370666" y="2920918"/>
            <a:ext cx="982134"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71CB36-0ED9-194A-ABAD-467E9A650AD8}"/>
              </a:ext>
            </a:extLst>
          </p:cNvPr>
          <p:cNvSpPr txBox="1"/>
          <p:nvPr/>
        </p:nvSpPr>
        <p:spPr>
          <a:xfrm>
            <a:off x="4127235" y="3931199"/>
            <a:ext cx="2156606" cy="523220"/>
          </a:xfrm>
          <a:prstGeom prst="rect">
            <a:avLst/>
          </a:prstGeom>
          <a:noFill/>
        </p:spPr>
        <p:txBody>
          <a:bodyPr wrap="square" rtlCol="0">
            <a:spAutoFit/>
          </a:bodyPr>
          <a:lstStyle/>
          <a:p>
            <a:r>
              <a:rPr lang="en-US" dirty="0">
                <a:solidFill>
                  <a:schemeClr val="bg1"/>
                </a:solidFill>
              </a:rPr>
              <a:t>1a. Processing Nanopore</a:t>
            </a:r>
          </a:p>
        </p:txBody>
      </p:sp>
      <p:pic>
        <p:nvPicPr>
          <p:cNvPr id="4" name="Picture 3">
            <a:extLst>
              <a:ext uri="{FF2B5EF4-FFF2-40B4-BE49-F238E27FC236}">
                <a16:creationId xmlns:a16="http://schemas.microsoft.com/office/drawing/2014/main" id="{70719E57-430F-8345-880D-9484A177924D}"/>
              </a:ext>
            </a:extLst>
          </p:cNvPr>
          <p:cNvPicPr>
            <a:picLocks noChangeAspect="1"/>
          </p:cNvPicPr>
          <p:nvPr/>
        </p:nvPicPr>
        <p:blipFill>
          <a:blip r:embed="rId3"/>
          <a:stretch>
            <a:fillRect/>
          </a:stretch>
        </p:blipFill>
        <p:spPr>
          <a:xfrm>
            <a:off x="3472605" y="1293442"/>
            <a:ext cx="5826202" cy="2957239"/>
          </a:xfrm>
          <a:prstGeom prst="rect">
            <a:avLst/>
          </a:prstGeom>
        </p:spPr>
      </p:pic>
      <p:sp>
        <p:nvSpPr>
          <p:cNvPr id="9" name="TextBox 8">
            <a:extLst>
              <a:ext uri="{FF2B5EF4-FFF2-40B4-BE49-F238E27FC236}">
                <a16:creationId xmlns:a16="http://schemas.microsoft.com/office/drawing/2014/main" id="{A4FC6C75-D987-0048-9116-EE081CB3A4B2}"/>
              </a:ext>
            </a:extLst>
          </p:cNvPr>
          <p:cNvSpPr txBox="1"/>
          <p:nvPr/>
        </p:nvSpPr>
        <p:spPr>
          <a:xfrm>
            <a:off x="5805378" y="4319155"/>
            <a:ext cx="2764465" cy="738664"/>
          </a:xfrm>
          <a:prstGeom prst="rect">
            <a:avLst/>
          </a:prstGeom>
          <a:noFill/>
        </p:spPr>
        <p:txBody>
          <a:bodyPr wrap="square" rtlCol="0">
            <a:spAutoFit/>
          </a:bodyPr>
          <a:lstStyle/>
          <a:p>
            <a:r>
              <a:rPr lang="en-US" dirty="0">
                <a:solidFill>
                  <a:schemeClr val="bg1"/>
                </a:solidFill>
              </a:rPr>
              <a:t>Code Availability: https://</a:t>
            </a:r>
            <a:r>
              <a:rPr lang="en-US" dirty="0" err="1">
                <a:solidFill>
                  <a:schemeClr val="bg1"/>
                </a:solidFill>
              </a:rPr>
              <a:t>github.com</a:t>
            </a:r>
            <a:r>
              <a:rPr lang="en-US" dirty="0">
                <a:solidFill>
                  <a:schemeClr val="bg1"/>
                </a:solidFill>
              </a:rPr>
              <a:t>/</a:t>
            </a:r>
            <a:r>
              <a:rPr lang="en-US" dirty="0" err="1">
                <a:solidFill>
                  <a:schemeClr val="bg1"/>
                </a:solidFill>
              </a:rPr>
              <a:t>ATiredVegan</a:t>
            </a:r>
            <a:r>
              <a:rPr lang="en-US" dirty="0">
                <a:solidFill>
                  <a:schemeClr val="bg1"/>
                </a:solidFill>
              </a:rPr>
              <a:t>/</a:t>
            </a:r>
            <a:r>
              <a:rPr lang="en-US" dirty="0" err="1">
                <a:solidFill>
                  <a:schemeClr val="bg1"/>
                </a:solidFill>
              </a:rPr>
              <a:t>Johnston_lab</a:t>
            </a:r>
            <a:endParaRPr lang="en-US" dirty="0">
              <a:solidFill>
                <a:schemeClr val="bg1"/>
              </a:solidFill>
            </a:endParaRPr>
          </a:p>
        </p:txBody>
      </p:sp>
    </p:spTree>
    <p:extLst>
      <p:ext uri="{BB962C8B-B14F-4D97-AF65-F5344CB8AC3E}">
        <p14:creationId xmlns:p14="http://schemas.microsoft.com/office/powerpoint/2010/main" val="2771063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7A35-44A5-F042-BEEA-038A7422CEA8}"/>
              </a:ext>
            </a:extLst>
          </p:cNvPr>
          <p:cNvSpPr>
            <a:spLocks noGrp="1"/>
          </p:cNvSpPr>
          <p:nvPr>
            <p:ph type="title"/>
          </p:nvPr>
        </p:nvSpPr>
        <p:spPr>
          <a:xfrm>
            <a:off x="311805" y="455013"/>
            <a:ext cx="6321600" cy="635400"/>
          </a:xfrm>
        </p:spPr>
        <p:txBody>
          <a:bodyPr>
            <a:normAutofit fontScale="90000"/>
          </a:bodyPr>
          <a:lstStyle/>
          <a:p>
            <a:r>
              <a:rPr lang="en-US" dirty="0">
                <a:solidFill>
                  <a:schemeClr val="bg1"/>
                </a:solidFill>
                <a:latin typeface="+mj-lt"/>
              </a:rPr>
              <a:t>Verifying Exc154 Genotype </a:t>
            </a:r>
          </a:p>
        </p:txBody>
      </p:sp>
      <p:pic>
        <p:nvPicPr>
          <p:cNvPr id="5" name="Picture 4">
            <a:extLst>
              <a:ext uri="{FF2B5EF4-FFF2-40B4-BE49-F238E27FC236}">
                <a16:creationId xmlns:a16="http://schemas.microsoft.com/office/drawing/2014/main" id="{F764BD8D-9B20-634C-B587-BF7CCDB46898}"/>
              </a:ext>
            </a:extLst>
          </p:cNvPr>
          <p:cNvPicPr>
            <a:picLocks noChangeAspect="1"/>
          </p:cNvPicPr>
          <p:nvPr/>
        </p:nvPicPr>
        <p:blipFill>
          <a:blip r:embed="rId2"/>
          <a:stretch>
            <a:fillRect/>
          </a:stretch>
        </p:blipFill>
        <p:spPr>
          <a:xfrm>
            <a:off x="543277" y="2257071"/>
            <a:ext cx="1827389" cy="1029983"/>
          </a:xfrm>
          <a:prstGeom prst="rect">
            <a:avLst/>
          </a:prstGeom>
        </p:spPr>
      </p:pic>
      <p:sp>
        <p:nvSpPr>
          <p:cNvPr id="6" name="TextBox 5">
            <a:extLst>
              <a:ext uri="{FF2B5EF4-FFF2-40B4-BE49-F238E27FC236}">
                <a16:creationId xmlns:a16="http://schemas.microsoft.com/office/drawing/2014/main" id="{E0A386EB-ACD5-2042-9AC2-73EA761CDAB6}"/>
              </a:ext>
            </a:extLst>
          </p:cNvPr>
          <p:cNvSpPr txBox="1"/>
          <p:nvPr/>
        </p:nvSpPr>
        <p:spPr>
          <a:xfrm>
            <a:off x="791633" y="3397956"/>
            <a:ext cx="1691923" cy="307777"/>
          </a:xfrm>
          <a:prstGeom prst="rect">
            <a:avLst/>
          </a:prstGeom>
          <a:noFill/>
        </p:spPr>
        <p:txBody>
          <a:bodyPr wrap="square" rtlCol="0">
            <a:spAutoFit/>
          </a:bodyPr>
          <a:lstStyle/>
          <a:p>
            <a:r>
              <a:rPr lang="en-US" dirty="0">
                <a:solidFill>
                  <a:schemeClr val="bg1"/>
                </a:solidFill>
              </a:rPr>
              <a:t>1. Nanopore</a:t>
            </a:r>
          </a:p>
        </p:txBody>
      </p:sp>
      <p:cxnSp>
        <p:nvCxnSpPr>
          <p:cNvPr id="8" name="Straight Arrow Connector 7">
            <a:extLst>
              <a:ext uri="{FF2B5EF4-FFF2-40B4-BE49-F238E27FC236}">
                <a16:creationId xmlns:a16="http://schemas.microsoft.com/office/drawing/2014/main" id="{8EA1740F-3B81-5443-8491-955204EED399}"/>
              </a:ext>
            </a:extLst>
          </p:cNvPr>
          <p:cNvCxnSpPr>
            <a:stCxn id="5" idx="3"/>
          </p:cNvCxnSpPr>
          <p:nvPr/>
        </p:nvCxnSpPr>
        <p:spPr>
          <a:xfrm flipV="1">
            <a:off x="2370666" y="2772062"/>
            <a:ext cx="982134"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1B6A05E-896C-3D44-97D2-D6FFAD0E931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64291" y="1264363"/>
            <a:ext cx="4453822" cy="2750602"/>
          </a:xfrm>
          <a:prstGeom prst="rect">
            <a:avLst/>
          </a:prstGeom>
        </p:spPr>
      </p:pic>
      <p:sp>
        <p:nvSpPr>
          <p:cNvPr id="11" name="TextBox 10">
            <a:extLst>
              <a:ext uri="{FF2B5EF4-FFF2-40B4-BE49-F238E27FC236}">
                <a16:creationId xmlns:a16="http://schemas.microsoft.com/office/drawing/2014/main" id="{6FBEC890-E964-5342-85C8-3A17BB629C19}"/>
              </a:ext>
            </a:extLst>
          </p:cNvPr>
          <p:cNvSpPr txBox="1"/>
          <p:nvPr/>
        </p:nvSpPr>
        <p:spPr>
          <a:xfrm>
            <a:off x="3564291" y="4210756"/>
            <a:ext cx="4453822" cy="307777"/>
          </a:xfrm>
          <a:prstGeom prst="rect">
            <a:avLst/>
          </a:prstGeom>
          <a:noFill/>
        </p:spPr>
        <p:txBody>
          <a:bodyPr wrap="square" rtlCol="0">
            <a:spAutoFit/>
          </a:bodyPr>
          <a:lstStyle/>
          <a:p>
            <a:r>
              <a:rPr lang="en-US" dirty="0">
                <a:solidFill>
                  <a:schemeClr val="bg1"/>
                </a:solidFill>
              </a:rPr>
              <a:t>2. Variant call to find structural Variants</a:t>
            </a:r>
          </a:p>
        </p:txBody>
      </p:sp>
      <p:sp>
        <p:nvSpPr>
          <p:cNvPr id="12" name="Oval 11">
            <a:extLst>
              <a:ext uri="{FF2B5EF4-FFF2-40B4-BE49-F238E27FC236}">
                <a16:creationId xmlns:a16="http://schemas.microsoft.com/office/drawing/2014/main" id="{F448704E-66F1-3446-B1E8-D3C0C9619D1D}"/>
              </a:ext>
            </a:extLst>
          </p:cNvPr>
          <p:cNvSpPr/>
          <p:nvPr/>
        </p:nvSpPr>
        <p:spPr>
          <a:xfrm>
            <a:off x="6633405" y="1264363"/>
            <a:ext cx="918862" cy="4741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A9DF39F-2560-2A47-AACD-6120F775A774}"/>
              </a:ext>
            </a:extLst>
          </p:cNvPr>
          <p:cNvSpPr/>
          <p:nvPr/>
        </p:nvSpPr>
        <p:spPr>
          <a:xfrm>
            <a:off x="4741333" y="1199616"/>
            <a:ext cx="654756" cy="4741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41CC8CC-784B-8E4B-A27A-9CA087C8C508}"/>
              </a:ext>
            </a:extLst>
          </p:cNvPr>
          <p:cNvSpPr/>
          <p:nvPr/>
        </p:nvSpPr>
        <p:spPr>
          <a:xfrm>
            <a:off x="7698255" y="1202610"/>
            <a:ext cx="531349" cy="4741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32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7A35-44A5-F042-BEEA-038A7422CEA8}"/>
              </a:ext>
            </a:extLst>
          </p:cNvPr>
          <p:cNvSpPr>
            <a:spLocks noGrp="1"/>
          </p:cNvSpPr>
          <p:nvPr>
            <p:ph type="title"/>
          </p:nvPr>
        </p:nvSpPr>
        <p:spPr>
          <a:xfrm>
            <a:off x="311805" y="455013"/>
            <a:ext cx="6321600" cy="635400"/>
          </a:xfrm>
        </p:spPr>
        <p:txBody>
          <a:bodyPr>
            <a:normAutofit fontScale="90000"/>
          </a:bodyPr>
          <a:lstStyle/>
          <a:p>
            <a:r>
              <a:rPr lang="en-US" dirty="0">
                <a:solidFill>
                  <a:schemeClr val="bg1"/>
                </a:solidFill>
                <a:latin typeface="+mj-lt"/>
              </a:rPr>
              <a:t>Verifying Exc154 Genotype </a:t>
            </a:r>
          </a:p>
        </p:txBody>
      </p:sp>
      <p:pic>
        <p:nvPicPr>
          <p:cNvPr id="5" name="Picture 4">
            <a:extLst>
              <a:ext uri="{FF2B5EF4-FFF2-40B4-BE49-F238E27FC236}">
                <a16:creationId xmlns:a16="http://schemas.microsoft.com/office/drawing/2014/main" id="{F764BD8D-9B20-634C-B587-BF7CCDB46898}"/>
              </a:ext>
            </a:extLst>
          </p:cNvPr>
          <p:cNvPicPr>
            <a:picLocks noChangeAspect="1"/>
          </p:cNvPicPr>
          <p:nvPr/>
        </p:nvPicPr>
        <p:blipFill>
          <a:blip r:embed="rId2"/>
          <a:stretch>
            <a:fillRect/>
          </a:stretch>
        </p:blipFill>
        <p:spPr>
          <a:xfrm>
            <a:off x="543277" y="2257071"/>
            <a:ext cx="1827389" cy="1029983"/>
          </a:xfrm>
          <a:prstGeom prst="rect">
            <a:avLst/>
          </a:prstGeom>
        </p:spPr>
      </p:pic>
      <p:sp>
        <p:nvSpPr>
          <p:cNvPr id="6" name="TextBox 5">
            <a:extLst>
              <a:ext uri="{FF2B5EF4-FFF2-40B4-BE49-F238E27FC236}">
                <a16:creationId xmlns:a16="http://schemas.microsoft.com/office/drawing/2014/main" id="{E0A386EB-ACD5-2042-9AC2-73EA761CDAB6}"/>
              </a:ext>
            </a:extLst>
          </p:cNvPr>
          <p:cNvSpPr txBox="1"/>
          <p:nvPr/>
        </p:nvSpPr>
        <p:spPr>
          <a:xfrm>
            <a:off x="791633" y="3397956"/>
            <a:ext cx="1691923" cy="307777"/>
          </a:xfrm>
          <a:prstGeom prst="rect">
            <a:avLst/>
          </a:prstGeom>
          <a:noFill/>
        </p:spPr>
        <p:txBody>
          <a:bodyPr wrap="square" rtlCol="0">
            <a:spAutoFit/>
          </a:bodyPr>
          <a:lstStyle/>
          <a:p>
            <a:r>
              <a:rPr lang="en-US" dirty="0">
                <a:solidFill>
                  <a:schemeClr val="bg1"/>
                </a:solidFill>
              </a:rPr>
              <a:t>1. Nanopore</a:t>
            </a:r>
          </a:p>
        </p:txBody>
      </p:sp>
      <p:cxnSp>
        <p:nvCxnSpPr>
          <p:cNvPr id="8" name="Straight Arrow Connector 7">
            <a:extLst>
              <a:ext uri="{FF2B5EF4-FFF2-40B4-BE49-F238E27FC236}">
                <a16:creationId xmlns:a16="http://schemas.microsoft.com/office/drawing/2014/main" id="{8EA1740F-3B81-5443-8491-955204EED399}"/>
              </a:ext>
            </a:extLst>
          </p:cNvPr>
          <p:cNvCxnSpPr>
            <a:cxnSpLocks/>
            <a:stCxn id="5" idx="3"/>
          </p:cNvCxnSpPr>
          <p:nvPr/>
        </p:nvCxnSpPr>
        <p:spPr>
          <a:xfrm flipV="1">
            <a:off x="2370666" y="2772062"/>
            <a:ext cx="630996"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1B6A05E-896C-3D44-97D2-D6FFAD0E931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42917" y="2078231"/>
            <a:ext cx="2246926" cy="1387662"/>
          </a:xfrm>
          <a:prstGeom prst="rect">
            <a:avLst/>
          </a:prstGeom>
        </p:spPr>
      </p:pic>
      <p:sp>
        <p:nvSpPr>
          <p:cNvPr id="11" name="TextBox 10">
            <a:extLst>
              <a:ext uri="{FF2B5EF4-FFF2-40B4-BE49-F238E27FC236}">
                <a16:creationId xmlns:a16="http://schemas.microsoft.com/office/drawing/2014/main" id="{6FBEC890-E964-5342-85C8-3A17BB629C19}"/>
              </a:ext>
            </a:extLst>
          </p:cNvPr>
          <p:cNvSpPr txBox="1"/>
          <p:nvPr/>
        </p:nvSpPr>
        <p:spPr>
          <a:xfrm>
            <a:off x="3001662" y="3506893"/>
            <a:ext cx="3307646" cy="316455"/>
          </a:xfrm>
          <a:prstGeom prst="rect">
            <a:avLst/>
          </a:prstGeom>
          <a:noFill/>
        </p:spPr>
        <p:txBody>
          <a:bodyPr wrap="square" rtlCol="0">
            <a:spAutoFit/>
          </a:bodyPr>
          <a:lstStyle/>
          <a:p>
            <a:r>
              <a:rPr lang="en-US" dirty="0">
                <a:solidFill>
                  <a:schemeClr val="bg1"/>
                </a:solidFill>
              </a:rPr>
              <a:t>2. Variant call to find SVs</a:t>
            </a:r>
          </a:p>
        </p:txBody>
      </p:sp>
      <p:cxnSp>
        <p:nvCxnSpPr>
          <p:cNvPr id="15" name="Straight Arrow Connector 14">
            <a:extLst>
              <a:ext uri="{FF2B5EF4-FFF2-40B4-BE49-F238E27FC236}">
                <a16:creationId xmlns:a16="http://schemas.microsoft.com/office/drawing/2014/main" id="{7A711C4D-2405-C040-92D1-103C768011B6}"/>
              </a:ext>
            </a:extLst>
          </p:cNvPr>
          <p:cNvCxnSpPr>
            <a:cxnSpLocks/>
          </p:cNvCxnSpPr>
          <p:nvPr/>
        </p:nvCxnSpPr>
        <p:spPr>
          <a:xfrm flipV="1">
            <a:off x="5531098" y="2778346"/>
            <a:ext cx="80032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8C61637-113E-CC43-9AF3-52C7E64308C7}"/>
              </a:ext>
            </a:extLst>
          </p:cNvPr>
          <p:cNvSpPr txBox="1"/>
          <p:nvPr/>
        </p:nvSpPr>
        <p:spPr>
          <a:xfrm>
            <a:off x="5931262" y="3547505"/>
            <a:ext cx="3307646" cy="316455"/>
          </a:xfrm>
          <a:prstGeom prst="rect">
            <a:avLst/>
          </a:prstGeom>
          <a:noFill/>
        </p:spPr>
        <p:txBody>
          <a:bodyPr wrap="square" rtlCol="0">
            <a:spAutoFit/>
          </a:bodyPr>
          <a:lstStyle/>
          <a:p>
            <a:r>
              <a:rPr lang="en-US" dirty="0">
                <a:solidFill>
                  <a:schemeClr val="bg1"/>
                </a:solidFill>
              </a:rPr>
              <a:t>3. Sanger Sequencing for breakpoints</a:t>
            </a:r>
          </a:p>
        </p:txBody>
      </p:sp>
      <p:pic>
        <p:nvPicPr>
          <p:cNvPr id="9" name="Picture 8">
            <a:extLst>
              <a:ext uri="{FF2B5EF4-FFF2-40B4-BE49-F238E27FC236}">
                <a16:creationId xmlns:a16="http://schemas.microsoft.com/office/drawing/2014/main" id="{3BBCD9C7-5308-EF4D-BC72-085565251279}"/>
              </a:ext>
            </a:extLst>
          </p:cNvPr>
          <p:cNvPicPr>
            <a:picLocks noChangeAspect="1"/>
          </p:cNvPicPr>
          <p:nvPr/>
        </p:nvPicPr>
        <p:blipFill>
          <a:blip r:embed="rId4"/>
          <a:stretch>
            <a:fillRect/>
          </a:stretch>
        </p:blipFill>
        <p:spPr>
          <a:xfrm>
            <a:off x="6472682" y="1849683"/>
            <a:ext cx="2246926" cy="1616210"/>
          </a:xfrm>
          <a:prstGeom prst="rect">
            <a:avLst/>
          </a:prstGeom>
        </p:spPr>
      </p:pic>
    </p:spTree>
    <p:extLst>
      <p:ext uri="{BB962C8B-B14F-4D97-AF65-F5344CB8AC3E}">
        <p14:creationId xmlns:p14="http://schemas.microsoft.com/office/powerpoint/2010/main" val="2623520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92428" y="582648"/>
            <a:ext cx="6321600" cy="635400"/>
          </a:xfrm>
          <a:noFill/>
        </p:spPr>
        <p:txBody>
          <a:bodyPr>
            <a:normAutofit fontScale="90000"/>
          </a:bodyPr>
          <a:lstStyle/>
          <a:p>
            <a:r>
              <a:rPr lang="en-US" dirty="0">
                <a:solidFill>
                  <a:schemeClr val="bg1"/>
                </a:solidFill>
                <a:latin typeface="+mj-lt"/>
              </a:rPr>
              <a:t>Spineless Architecture</a:t>
            </a:r>
          </a:p>
        </p:txBody>
      </p:sp>
      <p:pic>
        <p:nvPicPr>
          <p:cNvPr id="8" name="Picture 7">
            <a:extLst>
              <a:ext uri="{FF2B5EF4-FFF2-40B4-BE49-F238E27FC236}">
                <a16:creationId xmlns:a16="http://schemas.microsoft.com/office/drawing/2014/main" id="{B129D3FC-FDC8-214B-96CD-E4F97E80B1E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0320" y="1444977"/>
            <a:ext cx="8505666" cy="2528711"/>
          </a:xfrm>
          <a:prstGeom prst="rect">
            <a:avLst/>
          </a:prstGeom>
        </p:spPr>
      </p:pic>
    </p:spTree>
    <p:extLst>
      <p:ext uri="{BB962C8B-B14F-4D97-AF65-F5344CB8AC3E}">
        <p14:creationId xmlns:p14="http://schemas.microsoft.com/office/powerpoint/2010/main" val="4168885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Verifying Adult Rh3 Phenotype</a:t>
            </a:r>
          </a:p>
        </p:txBody>
      </p:sp>
      <p:sp>
        <p:nvSpPr>
          <p:cNvPr id="5" name="TextBox 4">
            <a:extLst>
              <a:ext uri="{FF2B5EF4-FFF2-40B4-BE49-F238E27FC236}">
                <a16:creationId xmlns:a16="http://schemas.microsoft.com/office/drawing/2014/main" id="{D70032B5-5C81-FF40-BB7E-B3368702F04E}"/>
              </a:ext>
            </a:extLst>
          </p:cNvPr>
          <p:cNvSpPr txBox="1"/>
          <p:nvPr/>
        </p:nvSpPr>
        <p:spPr>
          <a:xfrm>
            <a:off x="459771" y="3954236"/>
            <a:ext cx="1706486" cy="523220"/>
          </a:xfrm>
          <a:prstGeom prst="rect">
            <a:avLst/>
          </a:prstGeom>
          <a:noFill/>
        </p:spPr>
        <p:txBody>
          <a:bodyPr wrap="square" rtlCol="0">
            <a:spAutoFit/>
          </a:bodyPr>
          <a:lstStyle/>
          <a:p>
            <a:pPr algn="ctr"/>
            <a:r>
              <a:rPr lang="en-US" dirty="0">
                <a:solidFill>
                  <a:schemeClr val="bg1"/>
                </a:solidFill>
              </a:rPr>
              <a:t>WT  </a:t>
            </a:r>
          </a:p>
          <a:p>
            <a:pPr algn="ctr"/>
            <a:r>
              <a:rPr lang="en-US" dirty="0">
                <a:solidFill>
                  <a:srgbClr val="FF0000"/>
                </a:solidFill>
              </a:rPr>
              <a:t>~61% Rh4/ss</a:t>
            </a:r>
          </a:p>
        </p:txBody>
      </p:sp>
      <p:pic>
        <p:nvPicPr>
          <p:cNvPr id="4" name="Picture 3">
            <a:extLst>
              <a:ext uri="{FF2B5EF4-FFF2-40B4-BE49-F238E27FC236}">
                <a16:creationId xmlns:a16="http://schemas.microsoft.com/office/drawing/2014/main" id="{ECF4097A-DB81-B841-A7D8-91371077B60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25850" y="1203610"/>
            <a:ext cx="2750626" cy="2750626"/>
          </a:xfrm>
          <a:prstGeom prst="rect">
            <a:avLst/>
          </a:prstGeom>
        </p:spPr>
      </p:pic>
    </p:spTree>
    <p:extLst>
      <p:ext uri="{BB962C8B-B14F-4D97-AF65-F5344CB8AC3E}">
        <p14:creationId xmlns:p14="http://schemas.microsoft.com/office/powerpoint/2010/main" val="92463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146" name="Picture 2" descr="2012-08-05-21"/>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14350" y="0"/>
            <a:ext cx="61722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52" name="Picture 12" descr="2012-08-05-21"/>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507096" y="0"/>
            <a:ext cx="1608221"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6686551" y="968083"/>
            <a:ext cx="1023728" cy="3207340"/>
            <a:chOff x="7391401" y="1458662"/>
            <a:chExt cx="1364970" cy="4276453"/>
          </a:xfrm>
        </p:grpSpPr>
        <p:grpSp>
          <p:nvGrpSpPr>
            <p:cNvPr id="2" name="Group 1"/>
            <p:cNvGrpSpPr/>
            <p:nvPr/>
          </p:nvGrpSpPr>
          <p:grpSpPr>
            <a:xfrm>
              <a:off x="7425533" y="1458662"/>
              <a:ext cx="1296707" cy="1526135"/>
              <a:chOff x="7459664" y="1458662"/>
              <a:chExt cx="1296707" cy="1526135"/>
            </a:xfrm>
          </p:grpSpPr>
          <p:sp>
            <p:nvSpPr>
              <p:cNvPr id="6153" name="AutoShape 20"/>
              <p:cNvSpPr>
                <a:spLocks noChangeArrowheads="1"/>
              </p:cNvSpPr>
              <p:nvPr/>
            </p:nvSpPr>
            <p:spPr bwMode="auto">
              <a:xfrm flipH="1">
                <a:off x="7459664" y="1458662"/>
                <a:ext cx="1296707" cy="1526135"/>
              </a:xfrm>
              <a:prstGeom prst="roundRect">
                <a:avLst>
                  <a:gd name="adj" fmla="val 16667"/>
                </a:avLst>
              </a:prstGeom>
              <a:solidFill>
                <a:srgbClr val="FF0000"/>
              </a:solidFill>
              <a:ln w="5715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sz="1050"/>
              </a:p>
            </p:txBody>
          </p:sp>
          <p:sp>
            <p:nvSpPr>
              <p:cNvPr id="6154" name="Text Box 21"/>
              <p:cNvSpPr txBox="1">
                <a:spLocks noChangeArrowheads="1"/>
              </p:cNvSpPr>
              <p:nvPr/>
            </p:nvSpPr>
            <p:spPr bwMode="auto">
              <a:xfrm>
                <a:off x="7459664" y="1917765"/>
                <a:ext cx="1296707" cy="6463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2550" b="1" dirty="0">
                    <a:solidFill>
                      <a:schemeClr val="bg1"/>
                    </a:solidFill>
                    <a:latin typeface="+mn-lt"/>
                  </a:rPr>
                  <a:t>Rh4</a:t>
                </a:r>
              </a:p>
            </p:txBody>
          </p:sp>
        </p:grpSp>
        <p:grpSp>
          <p:nvGrpSpPr>
            <p:cNvPr id="3" name="Group 2"/>
            <p:cNvGrpSpPr/>
            <p:nvPr/>
          </p:nvGrpSpPr>
          <p:grpSpPr>
            <a:xfrm>
              <a:off x="7391401" y="4162614"/>
              <a:ext cx="1364970" cy="1572501"/>
              <a:chOff x="7391401" y="4162614"/>
              <a:chExt cx="1364970" cy="1572501"/>
            </a:xfrm>
          </p:grpSpPr>
          <p:sp>
            <p:nvSpPr>
              <p:cNvPr id="6155" name="AutoShape 29"/>
              <p:cNvSpPr>
                <a:spLocks noChangeArrowheads="1"/>
              </p:cNvSpPr>
              <p:nvPr/>
            </p:nvSpPr>
            <p:spPr bwMode="auto">
              <a:xfrm flipH="1">
                <a:off x="7391401" y="4162614"/>
                <a:ext cx="1364970" cy="1572501"/>
              </a:xfrm>
              <a:prstGeom prst="roundRect">
                <a:avLst>
                  <a:gd name="adj" fmla="val 16667"/>
                </a:avLst>
              </a:prstGeom>
              <a:solidFill>
                <a:srgbClr val="1976FF"/>
              </a:solidFill>
              <a:ln w="5715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sz="1050" dirty="0"/>
              </a:p>
            </p:txBody>
          </p:sp>
          <p:sp>
            <p:nvSpPr>
              <p:cNvPr id="6156" name="Text Box 30"/>
              <p:cNvSpPr txBox="1">
                <a:spLocks noChangeArrowheads="1"/>
              </p:cNvSpPr>
              <p:nvPr/>
            </p:nvSpPr>
            <p:spPr bwMode="auto">
              <a:xfrm>
                <a:off x="7391402" y="4632962"/>
                <a:ext cx="1361075" cy="6463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2550" b="1" dirty="0">
                    <a:solidFill>
                      <a:schemeClr val="bg1"/>
                    </a:solidFill>
                    <a:latin typeface="+mj-lt"/>
                  </a:rPr>
                  <a:t>Rh3</a:t>
                </a:r>
              </a:p>
            </p:txBody>
          </p:sp>
        </p:grpSp>
      </p:grpSp>
      <p:grpSp>
        <p:nvGrpSpPr>
          <p:cNvPr id="11" name="Group 3"/>
          <p:cNvGrpSpPr>
            <a:grpSpLocks/>
          </p:cNvGrpSpPr>
          <p:nvPr/>
        </p:nvGrpSpPr>
        <p:grpSpPr bwMode="auto">
          <a:xfrm rot="-4329781">
            <a:off x="1915716" y="671536"/>
            <a:ext cx="2137172" cy="2739629"/>
            <a:chOff x="240" y="144"/>
            <a:chExt cx="1872" cy="2304"/>
          </a:xfrm>
        </p:grpSpPr>
        <p:grpSp>
          <p:nvGrpSpPr>
            <p:cNvPr id="12" name="Group 4"/>
            <p:cNvGrpSpPr>
              <a:grpSpLocks/>
            </p:cNvGrpSpPr>
            <p:nvPr/>
          </p:nvGrpSpPr>
          <p:grpSpPr bwMode="auto">
            <a:xfrm>
              <a:off x="240" y="144"/>
              <a:ext cx="1872" cy="2304"/>
              <a:chOff x="240" y="144"/>
              <a:chExt cx="1872" cy="2304"/>
            </a:xfrm>
          </p:grpSpPr>
          <p:sp>
            <p:nvSpPr>
              <p:cNvPr id="14" name="Oval 5" descr="rh34"/>
              <p:cNvSpPr>
                <a:spLocks noChangeArrowheads="1"/>
              </p:cNvSpPr>
              <p:nvPr/>
            </p:nvSpPr>
            <p:spPr bwMode="auto">
              <a:xfrm rot="430764">
                <a:off x="240" y="144"/>
                <a:ext cx="1872" cy="2304"/>
              </a:xfrm>
              <a:prstGeom prst="ellipse">
                <a:avLst/>
              </a:prstGeom>
              <a:blipFill dpi="0" rotWithShape="1">
                <a:blip r:embed="rId5"/>
                <a:srcRect/>
                <a:stretch>
                  <a:fillRect/>
                </a:stretch>
              </a:blip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350"/>
              </a:p>
            </p:txBody>
          </p:sp>
          <p:sp useBgFill="1">
            <p:nvSpPr>
              <p:cNvPr id="15" name="Oval 6"/>
              <p:cNvSpPr>
                <a:spLocks noChangeArrowheads="1"/>
              </p:cNvSpPr>
              <p:nvPr/>
            </p:nvSpPr>
            <p:spPr bwMode="auto">
              <a:xfrm>
                <a:off x="960" y="2400"/>
                <a:ext cx="288" cy="48"/>
              </a:xfrm>
              <a:prstGeom prst="ellipse">
                <a:avLst/>
              </a:prstGeom>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350"/>
              </a:p>
            </p:txBody>
          </p:sp>
        </p:grpSp>
        <p:sp useBgFill="1">
          <p:nvSpPr>
            <p:cNvPr id="13" name="Oval 7"/>
            <p:cNvSpPr>
              <a:spLocks noChangeArrowheads="1"/>
            </p:cNvSpPr>
            <p:nvPr/>
          </p:nvSpPr>
          <p:spPr bwMode="auto">
            <a:xfrm rot="450284">
              <a:off x="2056" y="1248"/>
              <a:ext cx="48" cy="336"/>
            </a:xfrm>
            <a:prstGeom prst="ellipse">
              <a:avLst/>
            </a:prstGeom>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350"/>
            </a:p>
          </p:txBody>
        </p:sp>
      </p:grpSp>
      <p:sp>
        <p:nvSpPr>
          <p:cNvPr id="17" name="TextBox 16"/>
          <p:cNvSpPr txBox="1"/>
          <p:nvPr/>
        </p:nvSpPr>
        <p:spPr>
          <a:xfrm>
            <a:off x="486935" y="-25700"/>
            <a:ext cx="8573181" cy="496290"/>
          </a:xfrm>
          <a:prstGeom prst="rect">
            <a:avLst/>
          </a:prstGeom>
          <a:noFill/>
        </p:spPr>
        <p:txBody>
          <a:bodyPr wrap="none" rtlCol="0">
            <a:spAutoFit/>
          </a:bodyPr>
          <a:lstStyle/>
          <a:p>
            <a:r>
              <a:rPr lang="en-US" sz="2625" dirty="0" err="1">
                <a:solidFill>
                  <a:schemeClr val="bg1"/>
                </a:solidFill>
              </a:rPr>
              <a:t>Rhodopsins</a:t>
            </a:r>
            <a:r>
              <a:rPr lang="en-US" sz="2625" dirty="0">
                <a:solidFill>
                  <a:schemeClr val="bg1"/>
                </a:solidFill>
              </a:rPr>
              <a:t> are expressed stochastically in the fly retina</a:t>
            </a:r>
          </a:p>
        </p:txBody>
      </p:sp>
    </p:spTree>
    <p:extLst>
      <p:ext uri="{BB962C8B-B14F-4D97-AF65-F5344CB8AC3E}">
        <p14:creationId xmlns:p14="http://schemas.microsoft.com/office/powerpoint/2010/main" val="604618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Verifying Adult Rh3 Phenotype</a:t>
            </a:r>
          </a:p>
        </p:txBody>
      </p:sp>
      <p:pic>
        <p:nvPicPr>
          <p:cNvPr id="7" name="Picture 6">
            <a:extLst>
              <a:ext uri="{FF2B5EF4-FFF2-40B4-BE49-F238E27FC236}">
                <a16:creationId xmlns:a16="http://schemas.microsoft.com/office/drawing/2014/main" id="{FA0AB71A-8782-0D43-8A6B-6D706D47CC33}"/>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93912" y="1341662"/>
            <a:ext cx="2612574" cy="2612574"/>
          </a:xfrm>
          <a:prstGeom prst="rect">
            <a:avLst/>
          </a:prstGeom>
        </p:spPr>
      </p:pic>
      <p:sp>
        <p:nvSpPr>
          <p:cNvPr id="5" name="TextBox 4">
            <a:extLst>
              <a:ext uri="{FF2B5EF4-FFF2-40B4-BE49-F238E27FC236}">
                <a16:creationId xmlns:a16="http://schemas.microsoft.com/office/drawing/2014/main" id="{D70032B5-5C81-FF40-BB7E-B3368702F04E}"/>
              </a:ext>
            </a:extLst>
          </p:cNvPr>
          <p:cNvSpPr txBox="1"/>
          <p:nvPr/>
        </p:nvSpPr>
        <p:spPr>
          <a:xfrm>
            <a:off x="459771" y="3954236"/>
            <a:ext cx="1706486" cy="523220"/>
          </a:xfrm>
          <a:prstGeom prst="rect">
            <a:avLst/>
          </a:prstGeom>
          <a:noFill/>
        </p:spPr>
        <p:txBody>
          <a:bodyPr wrap="square" rtlCol="0">
            <a:spAutoFit/>
          </a:bodyPr>
          <a:lstStyle/>
          <a:p>
            <a:pPr algn="ctr"/>
            <a:r>
              <a:rPr lang="en-US" dirty="0">
                <a:solidFill>
                  <a:schemeClr val="bg1"/>
                </a:solidFill>
              </a:rPr>
              <a:t>WT  </a:t>
            </a:r>
          </a:p>
          <a:p>
            <a:pPr algn="ctr"/>
            <a:r>
              <a:rPr lang="en-US" dirty="0">
                <a:solidFill>
                  <a:srgbClr val="FF0000"/>
                </a:solidFill>
              </a:rPr>
              <a:t>~61% Rh4/ss</a:t>
            </a:r>
          </a:p>
        </p:txBody>
      </p:sp>
      <p:sp>
        <p:nvSpPr>
          <p:cNvPr id="9" name="TextBox 8">
            <a:extLst>
              <a:ext uri="{FF2B5EF4-FFF2-40B4-BE49-F238E27FC236}">
                <a16:creationId xmlns:a16="http://schemas.microsoft.com/office/drawing/2014/main" id="{49B412E6-C94D-674B-BFD7-F5439AA2A799}"/>
              </a:ext>
            </a:extLst>
          </p:cNvPr>
          <p:cNvSpPr txBox="1"/>
          <p:nvPr/>
        </p:nvSpPr>
        <p:spPr>
          <a:xfrm>
            <a:off x="3718757" y="3954236"/>
            <a:ext cx="1706486" cy="523220"/>
          </a:xfrm>
          <a:prstGeom prst="rect">
            <a:avLst/>
          </a:prstGeom>
          <a:noFill/>
        </p:spPr>
        <p:txBody>
          <a:bodyPr wrap="square" rtlCol="0">
            <a:spAutoFit/>
          </a:bodyPr>
          <a:lstStyle/>
          <a:p>
            <a:pPr algn="ctr"/>
            <a:r>
              <a:rPr lang="en-US" dirty="0">
                <a:solidFill>
                  <a:schemeClr val="bg1"/>
                </a:solidFill>
              </a:rPr>
              <a:t>Exc154/def  </a:t>
            </a:r>
          </a:p>
          <a:p>
            <a:pPr algn="ctr"/>
            <a:r>
              <a:rPr lang="en-US" dirty="0">
                <a:solidFill>
                  <a:srgbClr val="FF0000"/>
                </a:solidFill>
              </a:rPr>
              <a:t>~85% Rh4/ss</a:t>
            </a:r>
          </a:p>
        </p:txBody>
      </p:sp>
      <p:pic>
        <p:nvPicPr>
          <p:cNvPr id="10" name="Picture 9">
            <a:extLst>
              <a:ext uri="{FF2B5EF4-FFF2-40B4-BE49-F238E27FC236}">
                <a16:creationId xmlns:a16="http://schemas.microsoft.com/office/drawing/2014/main" id="{054D8608-1FD7-C94A-9010-A5F3CA796C5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263343" y="1216555"/>
            <a:ext cx="2762954" cy="2762954"/>
          </a:xfrm>
          <a:prstGeom prst="rect">
            <a:avLst/>
          </a:prstGeom>
        </p:spPr>
      </p:pic>
    </p:spTree>
    <p:extLst>
      <p:ext uri="{BB962C8B-B14F-4D97-AF65-F5344CB8AC3E}">
        <p14:creationId xmlns:p14="http://schemas.microsoft.com/office/powerpoint/2010/main" val="47961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473250" y="649975"/>
            <a:ext cx="8197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What happens to spineless expression early?</a:t>
            </a:r>
            <a:endParaRPr dirty="0">
              <a:solidFill>
                <a:schemeClr val="bg1"/>
              </a:solidFill>
              <a:latin typeface="+mj-lt"/>
            </a:endParaRPr>
          </a:p>
        </p:txBody>
      </p:sp>
      <p:pic>
        <p:nvPicPr>
          <p:cNvPr id="3" name="Picture 2">
            <a:extLst>
              <a:ext uri="{FF2B5EF4-FFF2-40B4-BE49-F238E27FC236}">
                <a16:creationId xmlns:a16="http://schemas.microsoft.com/office/drawing/2014/main" id="{A064A309-E24B-1B43-91CD-EEFEAF8CAF3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81125" y="1389225"/>
            <a:ext cx="2832850" cy="2832850"/>
          </a:xfrm>
          <a:prstGeom prst="rect">
            <a:avLst/>
          </a:prstGeom>
        </p:spPr>
      </p:pic>
      <p:sp>
        <p:nvSpPr>
          <p:cNvPr id="2" name="TextBox 1">
            <a:extLst>
              <a:ext uri="{FF2B5EF4-FFF2-40B4-BE49-F238E27FC236}">
                <a16:creationId xmlns:a16="http://schemas.microsoft.com/office/drawing/2014/main" id="{5ED87283-BF1F-DC44-9616-A04333962C22}"/>
              </a:ext>
            </a:extLst>
          </p:cNvPr>
          <p:cNvSpPr txBox="1"/>
          <p:nvPr/>
        </p:nvSpPr>
        <p:spPr>
          <a:xfrm>
            <a:off x="4933507" y="1879252"/>
            <a:ext cx="2913321" cy="1384995"/>
          </a:xfrm>
          <a:prstGeom prst="rect">
            <a:avLst/>
          </a:prstGeom>
          <a:noFill/>
          <a:ln>
            <a:solidFill>
              <a:schemeClr val="accent5"/>
            </a:solidFill>
          </a:ln>
        </p:spPr>
        <p:txBody>
          <a:bodyPr wrap="square" rtlCol="0">
            <a:spAutoFit/>
          </a:bodyPr>
          <a:lstStyle/>
          <a:p>
            <a:pPr marL="139700" lvl="0">
              <a:buSzPts val="1400"/>
            </a:pPr>
            <a:r>
              <a:rPr lang="en-GB" dirty="0">
                <a:solidFill>
                  <a:schemeClr val="bg1"/>
                </a:solidFill>
                <a:latin typeface="Lato"/>
                <a:ea typeface="Lato"/>
                <a:cs typeface="Lato"/>
                <a:sym typeface="Lato"/>
              </a:rPr>
              <a:t>In WT there is an early pulse of spineless</a:t>
            </a:r>
          </a:p>
          <a:p>
            <a:pPr marL="139700" lvl="0">
              <a:buSzPts val="1400"/>
            </a:pPr>
            <a:r>
              <a:rPr lang="en-GB" dirty="0">
                <a:solidFill>
                  <a:schemeClr val="bg1"/>
                </a:solidFill>
                <a:latin typeface="Lato"/>
                <a:ea typeface="Lato"/>
                <a:cs typeface="Lato"/>
                <a:sym typeface="Lato"/>
              </a:rPr>
              <a:t>Since Exc154 does not have the early enhancer, we should see no early pulse</a:t>
            </a:r>
          </a:p>
          <a:p>
            <a:pPr marL="139700" lvl="0">
              <a:buSzPts val="1400"/>
            </a:pPr>
            <a:r>
              <a:rPr lang="en-GB" dirty="0">
                <a:solidFill>
                  <a:schemeClr val="bg1"/>
                </a:solidFill>
                <a:latin typeface="Lato"/>
                <a:ea typeface="Lato"/>
                <a:cs typeface="Lato"/>
                <a:sym typeface="Lato"/>
              </a:rPr>
              <a:t>Antennal expression as a control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RNA-FISH: Wildtype</a:t>
            </a:r>
          </a:p>
        </p:txBody>
      </p:sp>
      <p:pic>
        <p:nvPicPr>
          <p:cNvPr id="6" name="Picture 5">
            <a:extLst>
              <a:ext uri="{FF2B5EF4-FFF2-40B4-BE49-F238E27FC236}">
                <a16:creationId xmlns:a16="http://schemas.microsoft.com/office/drawing/2014/main" id="{FE6A57C9-7659-954F-952F-1E8110CC368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32680" y="1036533"/>
            <a:ext cx="1691274" cy="1691274"/>
          </a:xfrm>
          <a:prstGeom prst="rect">
            <a:avLst/>
          </a:prstGeom>
        </p:spPr>
      </p:pic>
      <p:sp>
        <p:nvSpPr>
          <p:cNvPr id="11" name="TextBox 10">
            <a:extLst>
              <a:ext uri="{FF2B5EF4-FFF2-40B4-BE49-F238E27FC236}">
                <a16:creationId xmlns:a16="http://schemas.microsoft.com/office/drawing/2014/main" id="{B72F157D-E608-0446-A4AA-6F97FC7641CD}"/>
              </a:ext>
            </a:extLst>
          </p:cNvPr>
          <p:cNvSpPr txBox="1"/>
          <p:nvPr/>
        </p:nvSpPr>
        <p:spPr>
          <a:xfrm>
            <a:off x="1621971" y="4408714"/>
            <a:ext cx="1415143" cy="307777"/>
          </a:xfrm>
          <a:prstGeom prst="rect">
            <a:avLst/>
          </a:prstGeom>
          <a:noFill/>
        </p:spPr>
        <p:txBody>
          <a:bodyPr wrap="square" rtlCol="0">
            <a:spAutoFit/>
          </a:bodyPr>
          <a:lstStyle/>
          <a:p>
            <a:r>
              <a:rPr lang="en-US" dirty="0">
                <a:solidFill>
                  <a:schemeClr val="bg1"/>
                </a:solidFill>
              </a:rPr>
              <a:t>Antenna</a:t>
            </a:r>
          </a:p>
        </p:txBody>
      </p:sp>
      <p:pic>
        <p:nvPicPr>
          <p:cNvPr id="4" name="Picture 3">
            <a:extLst>
              <a:ext uri="{FF2B5EF4-FFF2-40B4-BE49-F238E27FC236}">
                <a16:creationId xmlns:a16="http://schemas.microsoft.com/office/drawing/2014/main" id="{AC658E68-FA2A-B140-99EB-FE52B39965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32680" y="2727807"/>
            <a:ext cx="1691274" cy="1691274"/>
          </a:xfrm>
          <a:prstGeom prst="rect">
            <a:avLst/>
          </a:prstGeom>
        </p:spPr>
      </p:pic>
      <p:sp>
        <p:nvSpPr>
          <p:cNvPr id="5" name="TextBox 4">
            <a:extLst>
              <a:ext uri="{FF2B5EF4-FFF2-40B4-BE49-F238E27FC236}">
                <a16:creationId xmlns:a16="http://schemas.microsoft.com/office/drawing/2014/main" id="{CDC251E1-83BE-844D-8DBC-A696BBA48126}"/>
              </a:ext>
            </a:extLst>
          </p:cNvPr>
          <p:cNvSpPr txBox="1"/>
          <p:nvPr/>
        </p:nvSpPr>
        <p:spPr>
          <a:xfrm>
            <a:off x="329609" y="1499191"/>
            <a:ext cx="776177" cy="523220"/>
          </a:xfrm>
          <a:prstGeom prst="rect">
            <a:avLst/>
          </a:prstGeom>
          <a:noFill/>
        </p:spPr>
        <p:txBody>
          <a:bodyPr wrap="square" rtlCol="0">
            <a:spAutoFit/>
          </a:bodyPr>
          <a:lstStyle/>
          <a:p>
            <a:r>
              <a:rPr lang="en-US" dirty="0">
                <a:solidFill>
                  <a:schemeClr val="bg1"/>
                </a:solidFill>
              </a:rPr>
              <a:t>DAPI+</a:t>
            </a:r>
          </a:p>
          <a:p>
            <a:r>
              <a:rPr lang="en-US" dirty="0" err="1">
                <a:solidFill>
                  <a:schemeClr val="bg1"/>
                </a:solidFill>
              </a:rPr>
              <a:t>ssRNA</a:t>
            </a:r>
            <a:endParaRPr lang="en-US" dirty="0">
              <a:solidFill>
                <a:schemeClr val="bg1"/>
              </a:solidFill>
            </a:endParaRPr>
          </a:p>
        </p:txBody>
      </p:sp>
      <p:sp>
        <p:nvSpPr>
          <p:cNvPr id="7" name="TextBox 6">
            <a:extLst>
              <a:ext uri="{FF2B5EF4-FFF2-40B4-BE49-F238E27FC236}">
                <a16:creationId xmlns:a16="http://schemas.microsoft.com/office/drawing/2014/main" id="{307D4949-B5FA-CC41-BBC9-853AA362FD7B}"/>
              </a:ext>
            </a:extLst>
          </p:cNvPr>
          <p:cNvSpPr txBox="1"/>
          <p:nvPr/>
        </p:nvSpPr>
        <p:spPr>
          <a:xfrm>
            <a:off x="329608" y="3265667"/>
            <a:ext cx="776177" cy="307777"/>
          </a:xfrm>
          <a:prstGeom prst="rect">
            <a:avLst/>
          </a:prstGeom>
          <a:noFill/>
        </p:spPr>
        <p:txBody>
          <a:bodyPr wrap="square" rtlCol="0">
            <a:spAutoFit/>
          </a:bodyPr>
          <a:lstStyle/>
          <a:p>
            <a:r>
              <a:rPr lang="en-US" dirty="0" err="1">
                <a:solidFill>
                  <a:schemeClr val="bg1"/>
                </a:solidFill>
              </a:rPr>
              <a:t>ssRNA</a:t>
            </a:r>
            <a:endParaRPr lang="en-US" dirty="0">
              <a:solidFill>
                <a:schemeClr val="bg1"/>
              </a:solidFill>
            </a:endParaRPr>
          </a:p>
        </p:txBody>
      </p:sp>
    </p:spTree>
    <p:extLst>
      <p:ext uri="{BB962C8B-B14F-4D97-AF65-F5344CB8AC3E}">
        <p14:creationId xmlns:p14="http://schemas.microsoft.com/office/powerpoint/2010/main" val="3555392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RNA-FISH: Wildtype</a:t>
            </a:r>
          </a:p>
        </p:txBody>
      </p:sp>
      <p:pic>
        <p:nvPicPr>
          <p:cNvPr id="6" name="Picture 5">
            <a:extLst>
              <a:ext uri="{FF2B5EF4-FFF2-40B4-BE49-F238E27FC236}">
                <a16:creationId xmlns:a16="http://schemas.microsoft.com/office/drawing/2014/main" id="{FE6A57C9-7659-954F-952F-1E8110CC368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32680" y="1036533"/>
            <a:ext cx="1691274" cy="1691274"/>
          </a:xfrm>
          <a:prstGeom prst="rect">
            <a:avLst/>
          </a:prstGeom>
        </p:spPr>
      </p:pic>
      <p:sp>
        <p:nvSpPr>
          <p:cNvPr id="11" name="TextBox 10">
            <a:extLst>
              <a:ext uri="{FF2B5EF4-FFF2-40B4-BE49-F238E27FC236}">
                <a16:creationId xmlns:a16="http://schemas.microsoft.com/office/drawing/2014/main" id="{B72F157D-E608-0446-A4AA-6F97FC7641CD}"/>
              </a:ext>
            </a:extLst>
          </p:cNvPr>
          <p:cNvSpPr txBox="1"/>
          <p:nvPr/>
        </p:nvSpPr>
        <p:spPr>
          <a:xfrm>
            <a:off x="1621971" y="4408714"/>
            <a:ext cx="1415143" cy="307777"/>
          </a:xfrm>
          <a:prstGeom prst="rect">
            <a:avLst/>
          </a:prstGeom>
          <a:noFill/>
        </p:spPr>
        <p:txBody>
          <a:bodyPr wrap="square" rtlCol="0">
            <a:spAutoFit/>
          </a:bodyPr>
          <a:lstStyle/>
          <a:p>
            <a:r>
              <a:rPr lang="en-US" dirty="0">
                <a:solidFill>
                  <a:schemeClr val="bg1"/>
                </a:solidFill>
              </a:rPr>
              <a:t>Antenna</a:t>
            </a:r>
          </a:p>
        </p:txBody>
      </p:sp>
      <p:pic>
        <p:nvPicPr>
          <p:cNvPr id="4" name="Picture 3">
            <a:extLst>
              <a:ext uri="{FF2B5EF4-FFF2-40B4-BE49-F238E27FC236}">
                <a16:creationId xmlns:a16="http://schemas.microsoft.com/office/drawing/2014/main" id="{AC658E68-FA2A-B140-99EB-FE52B39965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32680" y="2727807"/>
            <a:ext cx="1691274" cy="1691274"/>
          </a:xfrm>
          <a:prstGeom prst="rect">
            <a:avLst/>
          </a:prstGeom>
        </p:spPr>
      </p:pic>
      <p:sp>
        <p:nvSpPr>
          <p:cNvPr id="5" name="TextBox 4">
            <a:extLst>
              <a:ext uri="{FF2B5EF4-FFF2-40B4-BE49-F238E27FC236}">
                <a16:creationId xmlns:a16="http://schemas.microsoft.com/office/drawing/2014/main" id="{CDC251E1-83BE-844D-8DBC-A696BBA48126}"/>
              </a:ext>
            </a:extLst>
          </p:cNvPr>
          <p:cNvSpPr txBox="1"/>
          <p:nvPr/>
        </p:nvSpPr>
        <p:spPr>
          <a:xfrm>
            <a:off x="329609" y="1499191"/>
            <a:ext cx="776177" cy="523220"/>
          </a:xfrm>
          <a:prstGeom prst="rect">
            <a:avLst/>
          </a:prstGeom>
          <a:noFill/>
        </p:spPr>
        <p:txBody>
          <a:bodyPr wrap="square" rtlCol="0">
            <a:spAutoFit/>
          </a:bodyPr>
          <a:lstStyle/>
          <a:p>
            <a:r>
              <a:rPr lang="en-US" dirty="0">
                <a:solidFill>
                  <a:schemeClr val="bg1"/>
                </a:solidFill>
              </a:rPr>
              <a:t>DAPI+</a:t>
            </a:r>
          </a:p>
          <a:p>
            <a:r>
              <a:rPr lang="en-US" dirty="0" err="1">
                <a:solidFill>
                  <a:schemeClr val="bg1"/>
                </a:solidFill>
              </a:rPr>
              <a:t>ssRNA</a:t>
            </a:r>
            <a:endParaRPr lang="en-US" dirty="0">
              <a:solidFill>
                <a:schemeClr val="bg1"/>
              </a:solidFill>
            </a:endParaRPr>
          </a:p>
        </p:txBody>
      </p:sp>
      <p:sp>
        <p:nvSpPr>
          <p:cNvPr id="7" name="TextBox 6">
            <a:extLst>
              <a:ext uri="{FF2B5EF4-FFF2-40B4-BE49-F238E27FC236}">
                <a16:creationId xmlns:a16="http://schemas.microsoft.com/office/drawing/2014/main" id="{307D4949-B5FA-CC41-BBC9-853AA362FD7B}"/>
              </a:ext>
            </a:extLst>
          </p:cNvPr>
          <p:cNvSpPr txBox="1"/>
          <p:nvPr/>
        </p:nvSpPr>
        <p:spPr>
          <a:xfrm>
            <a:off x="329608" y="3265667"/>
            <a:ext cx="776177" cy="307777"/>
          </a:xfrm>
          <a:prstGeom prst="rect">
            <a:avLst/>
          </a:prstGeom>
          <a:noFill/>
        </p:spPr>
        <p:txBody>
          <a:bodyPr wrap="square" rtlCol="0">
            <a:spAutoFit/>
          </a:bodyPr>
          <a:lstStyle/>
          <a:p>
            <a:r>
              <a:rPr lang="en-US" dirty="0" err="1">
                <a:solidFill>
                  <a:schemeClr val="bg1"/>
                </a:solidFill>
              </a:rPr>
              <a:t>ssRNA</a:t>
            </a:r>
            <a:endParaRPr lang="en-US" dirty="0">
              <a:solidFill>
                <a:schemeClr val="bg1"/>
              </a:solidFill>
            </a:endParaRPr>
          </a:p>
        </p:txBody>
      </p:sp>
      <p:pic>
        <p:nvPicPr>
          <p:cNvPr id="8" name="Picture 7">
            <a:extLst>
              <a:ext uri="{FF2B5EF4-FFF2-40B4-BE49-F238E27FC236}">
                <a16:creationId xmlns:a16="http://schemas.microsoft.com/office/drawing/2014/main" id="{B96CA034-8DA9-3F44-8D8F-2A13CF68CD16}"/>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rot="10800000">
            <a:off x="5683800" y="948511"/>
            <a:ext cx="1691274" cy="1691274"/>
          </a:xfrm>
          <a:prstGeom prst="rect">
            <a:avLst/>
          </a:prstGeom>
        </p:spPr>
      </p:pic>
      <p:sp>
        <p:nvSpPr>
          <p:cNvPr id="9" name="TextBox 8">
            <a:extLst>
              <a:ext uri="{FF2B5EF4-FFF2-40B4-BE49-F238E27FC236}">
                <a16:creationId xmlns:a16="http://schemas.microsoft.com/office/drawing/2014/main" id="{5AFE5337-7870-5343-BE45-0CE53A97B5D9}"/>
              </a:ext>
            </a:extLst>
          </p:cNvPr>
          <p:cNvSpPr txBox="1"/>
          <p:nvPr/>
        </p:nvSpPr>
        <p:spPr>
          <a:xfrm>
            <a:off x="6106888" y="4597505"/>
            <a:ext cx="674483" cy="307777"/>
          </a:xfrm>
          <a:prstGeom prst="rect">
            <a:avLst/>
          </a:prstGeom>
          <a:noFill/>
        </p:spPr>
        <p:txBody>
          <a:bodyPr wrap="square" rtlCol="0">
            <a:spAutoFit/>
          </a:bodyPr>
          <a:lstStyle/>
          <a:p>
            <a:r>
              <a:rPr lang="en-US" dirty="0">
                <a:solidFill>
                  <a:schemeClr val="bg1"/>
                </a:solidFill>
              </a:rPr>
              <a:t>Pulse</a:t>
            </a:r>
          </a:p>
        </p:txBody>
      </p:sp>
      <p:pic>
        <p:nvPicPr>
          <p:cNvPr id="10" name="Picture 9">
            <a:extLst>
              <a:ext uri="{FF2B5EF4-FFF2-40B4-BE49-F238E27FC236}">
                <a16:creationId xmlns:a16="http://schemas.microsoft.com/office/drawing/2014/main" id="{F098B4B7-350D-EC4A-87EA-D61CA72C540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10800000">
            <a:off x="5683800" y="2639785"/>
            <a:ext cx="1691275" cy="1691275"/>
          </a:xfrm>
          <a:prstGeom prst="rect">
            <a:avLst/>
          </a:prstGeom>
        </p:spPr>
      </p:pic>
    </p:spTree>
    <p:extLst>
      <p:ext uri="{BB962C8B-B14F-4D97-AF65-F5344CB8AC3E}">
        <p14:creationId xmlns:p14="http://schemas.microsoft.com/office/powerpoint/2010/main" val="3867476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RNA-FISH: Exc154/def</a:t>
            </a:r>
          </a:p>
        </p:txBody>
      </p:sp>
      <p:pic>
        <p:nvPicPr>
          <p:cNvPr id="6" name="Picture 5">
            <a:extLst>
              <a:ext uri="{FF2B5EF4-FFF2-40B4-BE49-F238E27FC236}">
                <a16:creationId xmlns:a16="http://schemas.microsoft.com/office/drawing/2014/main" id="{FE6A57C9-7659-954F-952F-1E8110CC3685}"/>
              </a:ext>
            </a:extLst>
          </p:cNvPr>
          <p:cNvPicPr>
            <a:picLocks noChangeAspect="1"/>
          </p:cNvPicPr>
          <p:nvPr/>
        </p:nvPicPr>
        <p:blipFill>
          <a:blip r:embed="rId2" cstate="hq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a:off x="1376722" y="889737"/>
            <a:ext cx="1798457" cy="1798457"/>
          </a:xfrm>
          <a:prstGeom prst="rect">
            <a:avLst/>
          </a:prstGeom>
        </p:spPr>
      </p:pic>
      <p:sp>
        <p:nvSpPr>
          <p:cNvPr id="11" name="TextBox 10">
            <a:extLst>
              <a:ext uri="{FF2B5EF4-FFF2-40B4-BE49-F238E27FC236}">
                <a16:creationId xmlns:a16="http://schemas.microsoft.com/office/drawing/2014/main" id="{B72F157D-E608-0446-A4AA-6F97FC7641CD}"/>
              </a:ext>
            </a:extLst>
          </p:cNvPr>
          <p:cNvSpPr txBox="1"/>
          <p:nvPr/>
        </p:nvSpPr>
        <p:spPr>
          <a:xfrm>
            <a:off x="1621971" y="4408714"/>
            <a:ext cx="1415143" cy="307777"/>
          </a:xfrm>
          <a:prstGeom prst="rect">
            <a:avLst/>
          </a:prstGeom>
          <a:noFill/>
        </p:spPr>
        <p:txBody>
          <a:bodyPr wrap="square" rtlCol="0">
            <a:spAutoFit/>
          </a:bodyPr>
          <a:lstStyle/>
          <a:p>
            <a:r>
              <a:rPr lang="en-US" dirty="0">
                <a:solidFill>
                  <a:schemeClr val="bg1"/>
                </a:solidFill>
              </a:rPr>
              <a:t>Antenna</a:t>
            </a:r>
          </a:p>
        </p:txBody>
      </p:sp>
      <p:sp>
        <p:nvSpPr>
          <p:cNvPr id="5" name="TextBox 4">
            <a:extLst>
              <a:ext uri="{FF2B5EF4-FFF2-40B4-BE49-F238E27FC236}">
                <a16:creationId xmlns:a16="http://schemas.microsoft.com/office/drawing/2014/main" id="{CDC251E1-83BE-844D-8DBC-A696BBA48126}"/>
              </a:ext>
            </a:extLst>
          </p:cNvPr>
          <p:cNvSpPr txBox="1"/>
          <p:nvPr/>
        </p:nvSpPr>
        <p:spPr>
          <a:xfrm>
            <a:off x="329609" y="1499191"/>
            <a:ext cx="776177" cy="523220"/>
          </a:xfrm>
          <a:prstGeom prst="rect">
            <a:avLst/>
          </a:prstGeom>
          <a:noFill/>
        </p:spPr>
        <p:txBody>
          <a:bodyPr wrap="square" rtlCol="0">
            <a:spAutoFit/>
          </a:bodyPr>
          <a:lstStyle/>
          <a:p>
            <a:r>
              <a:rPr lang="en-US" dirty="0">
                <a:solidFill>
                  <a:schemeClr val="bg1"/>
                </a:solidFill>
              </a:rPr>
              <a:t>DAPI+</a:t>
            </a:r>
          </a:p>
          <a:p>
            <a:r>
              <a:rPr lang="en-US" dirty="0" err="1">
                <a:solidFill>
                  <a:schemeClr val="bg1"/>
                </a:solidFill>
              </a:rPr>
              <a:t>ssRNA</a:t>
            </a:r>
            <a:endParaRPr lang="en-US" dirty="0">
              <a:solidFill>
                <a:schemeClr val="bg1"/>
              </a:solidFill>
            </a:endParaRPr>
          </a:p>
        </p:txBody>
      </p:sp>
      <p:sp>
        <p:nvSpPr>
          <p:cNvPr id="7" name="TextBox 6">
            <a:extLst>
              <a:ext uri="{FF2B5EF4-FFF2-40B4-BE49-F238E27FC236}">
                <a16:creationId xmlns:a16="http://schemas.microsoft.com/office/drawing/2014/main" id="{307D4949-B5FA-CC41-BBC9-853AA362FD7B}"/>
              </a:ext>
            </a:extLst>
          </p:cNvPr>
          <p:cNvSpPr txBox="1"/>
          <p:nvPr/>
        </p:nvSpPr>
        <p:spPr>
          <a:xfrm>
            <a:off x="329608" y="3265667"/>
            <a:ext cx="776177" cy="307777"/>
          </a:xfrm>
          <a:prstGeom prst="rect">
            <a:avLst/>
          </a:prstGeom>
          <a:noFill/>
        </p:spPr>
        <p:txBody>
          <a:bodyPr wrap="square" rtlCol="0">
            <a:spAutoFit/>
          </a:bodyPr>
          <a:lstStyle/>
          <a:p>
            <a:r>
              <a:rPr lang="en-US" dirty="0" err="1">
                <a:solidFill>
                  <a:schemeClr val="bg1"/>
                </a:solidFill>
              </a:rPr>
              <a:t>ssRNA</a:t>
            </a:r>
            <a:endParaRPr lang="en-US" dirty="0">
              <a:solidFill>
                <a:schemeClr val="bg1"/>
              </a:solidFill>
            </a:endParaRPr>
          </a:p>
        </p:txBody>
      </p:sp>
      <p:pic>
        <p:nvPicPr>
          <p:cNvPr id="8" name="Picture 7">
            <a:extLst>
              <a:ext uri="{FF2B5EF4-FFF2-40B4-BE49-F238E27FC236}">
                <a16:creationId xmlns:a16="http://schemas.microsoft.com/office/drawing/2014/main" id="{B96CA034-8DA9-3F44-8D8F-2A13CF68CD16}"/>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rot="8071472">
            <a:off x="5725770" y="1000210"/>
            <a:ext cx="1691274" cy="1691274"/>
          </a:xfrm>
          <a:prstGeom prst="rect">
            <a:avLst/>
          </a:prstGeom>
        </p:spPr>
      </p:pic>
      <p:sp>
        <p:nvSpPr>
          <p:cNvPr id="9" name="TextBox 8">
            <a:extLst>
              <a:ext uri="{FF2B5EF4-FFF2-40B4-BE49-F238E27FC236}">
                <a16:creationId xmlns:a16="http://schemas.microsoft.com/office/drawing/2014/main" id="{5AFE5337-7870-5343-BE45-0CE53A97B5D9}"/>
              </a:ext>
            </a:extLst>
          </p:cNvPr>
          <p:cNvSpPr txBox="1"/>
          <p:nvPr/>
        </p:nvSpPr>
        <p:spPr>
          <a:xfrm>
            <a:off x="6106888" y="4597505"/>
            <a:ext cx="674483" cy="307777"/>
          </a:xfrm>
          <a:prstGeom prst="rect">
            <a:avLst/>
          </a:prstGeom>
          <a:noFill/>
        </p:spPr>
        <p:txBody>
          <a:bodyPr wrap="square" rtlCol="0">
            <a:spAutoFit/>
          </a:bodyPr>
          <a:lstStyle/>
          <a:p>
            <a:r>
              <a:rPr lang="en-US" dirty="0">
                <a:solidFill>
                  <a:schemeClr val="bg1"/>
                </a:solidFill>
              </a:rPr>
              <a:t>Pulse</a:t>
            </a:r>
          </a:p>
        </p:txBody>
      </p:sp>
      <p:pic>
        <p:nvPicPr>
          <p:cNvPr id="15" name="Picture 14">
            <a:extLst>
              <a:ext uri="{FF2B5EF4-FFF2-40B4-BE49-F238E27FC236}">
                <a16:creationId xmlns:a16="http://schemas.microsoft.com/office/drawing/2014/main" id="{5C5E245E-1C8E-DE43-90A5-7D75D2F87015}"/>
              </a:ext>
            </a:extLst>
          </p:cNvPr>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358700" y="2688195"/>
            <a:ext cx="1816480" cy="1759252"/>
          </a:xfrm>
          <a:prstGeom prst="rect">
            <a:avLst/>
          </a:prstGeom>
        </p:spPr>
      </p:pic>
      <p:sp>
        <p:nvSpPr>
          <p:cNvPr id="17" name="Rectangle 16">
            <a:extLst>
              <a:ext uri="{FF2B5EF4-FFF2-40B4-BE49-F238E27FC236}">
                <a16:creationId xmlns:a16="http://schemas.microsoft.com/office/drawing/2014/main" id="{31EBE610-7588-7F42-87C7-652811AF095F}"/>
              </a:ext>
            </a:extLst>
          </p:cNvPr>
          <p:cNvSpPr/>
          <p:nvPr/>
        </p:nvSpPr>
        <p:spPr>
          <a:xfrm>
            <a:off x="5071730" y="0"/>
            <a:ext cx="2966484"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34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RNA-FISH: Exc154/def</a:t>
            </a:r>
          </a:p>
        </p:txBody>
      </p:sp>
      <p:pic>
        <p:nvPicPr>
          <p:cNvPr id="6" name="Picture 5">
            <a:extLst>
              <a:ext uri="{FF2B5EF4-FFF2-40B4-BE49-F238E27FC236}">
                <a16:creationId xmlns:a16="http://schemas.microsoft.com/office/drawing/2014/main" id="{FE6A57C9-7659-954F-952F-1E8110CC3685}"/>
              </a:ext>
            </a:extLst>
          </p:cNvPr>
          <p:cNvPicPr>
            <a:picLocks noChangeAspect="1"/>
          </p:cNvPicPr>
          <p:nvPr/>
        </p:nvPicPr>
        <p:blipFill>
          <a:blip r:embed="rId2" cstate="hq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a:off x="1376722" y="889737"/>
            <a:ext cx="1798457" cy="1798457"/>
          </a:xfrm>
          <a:prstGeom prst="rect">
            <a:avLst/>
          </a:prstGeom>
        </p:spPr>
      </p:pic>
      <p:sp>
        <p:nvSpPr>
          <p:cNvPr id="11" name="TextBox 10">
            <a:extLst>
              <a:ext uri="{FF2B5EF4-FFF2-40B4-BE49-F238E27FC236}">
                <a16:creationId xmlns:a16="http://schemas.microsoft.com/office/drawing/2014/main" id="{B72F157D-E608-0446-A4AA-6F97FC7641CD}"/>
              </a:ext>
            </a:extLst>
          </p:cNvPr>
          <p:cNvSpPr txBox="1"/>
          <p:nvPr/>
        </p:nvSpPr>
        <p:spPr>
          <a:xfrm>
            <a:off x="1621971" y="4408714"/>
            <a:ext cx="1415143" cy="307777"/>
          </a:xfrm>
          <a:prstGeom prst="rect">
            <a:avLst/>
          </a:prstGeom>
          <a:noFill/>
        </p:spPr>
        <p:txBody>
          <a:bodyPr wrap="square" rtlCol="0">
            <a:spAutoFit/>
          </a:bodyPr>
          <a:lstStyle/>
          <a:p>
            <a:r>
              <a:rPr lang="en-US" dirty="0">
                <a:solidFill>
                  <a:schemeClr val="bg1"/>
                </a:solidFill>
              </a:rPr>
              <a:t>Antenna</a:t>
            </a:r>
          </a:p>
        </p:txBody>
      </p:sp>
      <p:sp>
        <p:nvSpPr>
          <p:cNvPr id="5" name="TextBox 4">
            <a:extLst>
              <a:ext uri="{FF2B5EF4-FFF2-40B4-BE49-F238E27FC236}">
                <a16:creationId xmlns:a16="http://schemas.microsoft.com/office/drawing/2014/main" id="{CDC251E1-83BE-844D-8DBC-A696BBA48126}"/>
              </a:ext>
            </a:extLst>
          </p:cNvPr>
          <p:cNvSpPr txBox="1"/>
          <p:nvPr/>
        </p:nvSpPr>
        <p:spPr>
          <a:xfrm>
            <a:off x="329609" y="1499191"/>
            <a:ext cx="776177" cy="523220"/>
          </a:xfrm>
          <a:prstGeom prst="rect">
            <a:avLst/>
          </a:prstGeom>
          <a:noFill/>
        </p:spPr>
        <p:txBody>
          <a:bodyPr wrap="square" rtlCol="0">
            <a:spAutoFit/>
          </a:bodyPr>
          <a:lstStyle/>
          <a:p>
            <a:r>
              <a:rPr lang="en-US" dirty="0">
                <a:solidFill>
                  <a:schemeClr val="bg1"/>
                </a:solidFill>
              </a:rPr>
              <a:t>DAPI+</a:t>
            </a:r>
          </a:p>
          <a:p>
            <a:r>
              <a:rPr lang="en-US" dirty="0" err="1">
                <a:solidFill>
                  <a:schemeClr val="bg1"/>
                </a:solidFill>
              </a:rPr>
              <a:t>ssRNA</a:t>
            </a:r>
            <a:endParaRPr lang="en-US" dirty="0">
              <a:solidFill>
                <a:schemeClr val="bg1"/>
              </a:solidFill>
            </a:endParaRPr>
          </a:p>
        </p:txBody>
      </p:sp>
      <p:sp>
        <p:nvSpPr>
          <p:cNvPr id="7" name="TextBox 6">
            <a:extLst>
              <a:ext uri="{FF2B5EF4-FFF2-40B4-BE49-F238E27FC236}">
                <a16:creationId xmlns:a16="http://schemas.microsoft.com/office/drawing/2014/main" id="{307D4949-B5FA-CC41-BBC9-853AA362FD7B}"/>
              </a:ext>
            </a:extLst>
          </p:cNvPr>
          <p:cNvSpPr txBox="1"/>
          <p:nvPr/>
        </p:nvSpPr>
        <p:spPr>
          <a:xfrm>
            <a:off x="329608" y="3265667"/>
            <a:ext cx="776177" cy="307777"/>
          </a:xfrm>
          <a:prstGeom prst="rect">
            <a:avLst/>
          </a:prstGeom>
          <a:noFill/>
        </p:spPr>
        <p:txBody>
          <a:bodyPr wrap="square" rtlCol="0">
            <a:spAutoFit/>
          </a:bodyPr>
          <a:lstStyle/>
          <a:p>
            <a:r>
              <a:rPr lang="en-US" dirty="0" err="1">
                <a:solidFill>
                  <a:schemeClr val="bg1"/>
                </a:solidFill>
              </a:rPr>
              <a:t>ssRNA</a:t>
            </a:r>
            <a:endParaRPr lang="en-US" dirty="0">
              <a:solidFill>
                <a:schemeClr val="bg1"/>
              </a:solidFill>
            </a:endParaRPr>
          </a:p>
        </p:txBody>
      </p:sp>
      <p:pic>
        <p:nvPicPr>
          <p:cNvPr id="8" name="Picture 7">
            <a:extLst>
              <a:ext uri="{FF2B5EF4-FFF2-40B4-BE49-F238E27FC236}">
                <a16:creationId xmlns:a16="http://schemas.microsoft.com/office/drawing/2014/main" id="{B96CA034-8DA9-3F44-8D8F-2A13CF68CD16}"/>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rot="8071472">
            <a:off x="5656815" y="350234"/>
            <a:ext cx="1691274" cy="1691274"/>
          </a:xfrm>
          <a:prstGeom prst="rect">
            <a:avLst/>
          </a:prstGeom>
        </p:spPr>
      </p:pic>
      <p:sp>
        <p:nvSpPr>
          <p:cNvPr id="9" name="TextBox 8">
            <a:extLst>
              <a:ext uri="{FF2B5EF4-FFF2-40B4-BE49-F238E27FC236}">
                <a16:creationId xmlns:a16="http://schemas.microsoft.com/office/drawing/2014/main" id="{5AFE5337-7870-5343-BE45-0CE53A97B5D9}"/>
              </a:ext>
            </a:extLst>
          </p:cNvPr>
          <p:cNvSpPr txBox="1"/>
          <p:nvPr/>
        </p:nvSpPr>
        <p:spPr>
          <a:xfrm>
            <a:off x="6106888" y="4597505"/>
            <a:ext cx="674483" cy="307777"/>
          </a:xfrm>
          <a:prstGeom prst="rect">
            <a:avLst/>
          </a:prstGeom>
          <a:noFill/>
        </p:spPr>
        <p:txBody>
          <a:bodyPr wrap="square" rtlCol="0">
            <a:spAutoFit/>
          </a:bodyPr>
          <a:lstStyle/>
          <a:p>
            <a:r>
              <a:rPr lang="en-US" dirty="0">
                <a:solidFill>
                  <a:schemeClr val="bg1"/>
                </a:solidFill>
              </a:rPr>
              <a:t>Pulse</a:t>
            </a:r>
          </a:p>
        </p:txBody>
      </p:sp>
      <p:pic>
        <p:nvPicPr>
          <p:cNvPr id="15" name="Picture 14">
            <a:extLst>
              <a:ext uri="{FF2B5EF4-FFF2-40B4-BE49-F238E27FC236}">
                <a16:creationId xmlns:a16="http://schemas.microsoft.com/office/drawing/2014/main" id="{5C5E245E-1C8E-DE43-90A5-7D75D2F87015}"/>
              </a:ext>
            </a:extLst>
          </p:cNvPr>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358700" y="2688195"/>
            <a:ext cx="1816480" cy="1759252"/>
          </a:xfrm>
          <a:prstGeom prst="rect">
            <a:avLst/>
          </a:prstGeom>
        </p:spPr>
      </p:pic>
      <p:pic>
        <p:nvPicPr>
          <p:cNvPr id="4" name="Picture 3">
            <a:extLst>
              <a:ext uri="{FF2B5EF4-FFF2-40B4-BE49-F238E27FC236}">
                <a16:creationId xmlns:a16="http://schemas.microsoft.com/office/drawing/2014/main" id="{B31365DE-2AB6-754B-BA5F-F42727B6D0F2}"/>
              </a:ext>
            </a:extLst>
          </p:cNvPr>
          <p:cNvPicPr>
            <a:picLocks noChangeAspect="1"/>
          </p:cNvPicPr>
          <p:nvPr/>
        </p:nvPicPr>
        <p:blipFill>
          <a:blip r:embed="rId7"/>
          <a:stretch>
            <a:fillRect/>
          </a:stretch>
        </p:blipFill>
        <p:spPr>
          <a:xfrm>
            <a:off x="4572000" y="2571750"/>
            <a:ext cx="0" cy="0"/>
          </a:xfrm>
          <a:prstGeom prst="rect">
            <a:avLst/>
          </a:prstGeom>
        </p:spPr>
      </p:pic>
      <p:pic>
        <p:nvPicPr>
          <p:cNvPr id="12" name="Picture 11">
            <a:extLst>
              <a:ext uri="{FF2B5EF4-FFF2-40B4-BE49-F238E27FC236}">
                <a16:creationId xmlns:a16="http://schemas.microsoft.com/office/drawing/2014/main" id="{202F41A6-D5AA-FF49-85A8-A4C48AB9A14D}"/>
              </a:ext>
            </a:extLst>
          </p:cNvPr>
          <p:cNvPicPr>
            <a:picLocks noChangeAspect="1"/>
          </p:cNvPicPr>
          <p:nvPr/>
        </p:nvPicPr>
        <p:blipFill>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rot="8144584">
            <a:off x="5923368" y="2602889"/>
            <a:ext cx="1633116" cy="1602473"/>
          </a:xfrm>
          <a:prstGeom prst="rect">
            <a:avLst/>
          </a:prstGeom>
        </p:spPr>
      </p:pic>
    </p:spTree>
    <p:extLst>
      <p:ext uri="{BB962C8B-B14F-4D97-AF65-F5344CB8AC3E}">
        <p14:creationId xmlns:p14="http://schemas.microsoft.com/office/powerpoint/2010/main" val="3314751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No Early Pulse in the Hemi</a:t>
            </a:r>
          </a:p>
        </p:txBody>
      </p:sp>
      <p:sp>
        <p:nvSpPr>
          <p:cNvPr id="11" name="TextBox 10">
            <a:extLst>
              <a:ext uri="{FF2B5EF4-FFF2-40B4-BE49-F238E27FC236}">
                <a16:creationId xmlns:a16="http://schemas.microsoft.com/office/drawing/2014/main" id="{B72F157D-E608-0446-A4AA-6F97FC7641CD}"/>
              </a:ext>
            </a:extLst>
          </p:cNvPr>
          <p:cNvSpPr txBox="1"/>
          <p:nvPr/>
        </p:nvSpPr>
        <p:spPr>
          <a:xfrm>
            <a:off x="1621971" y="4408714"/>
            <a:ext cx="1415143" cy="307777"/>
          </a:xfrm>
          <a:prstGeom prst="rect">
            <a:avLst/>
          </a:prstGeom>
          <a:noFill/>
        </p:spPr>
        <p:txBody>
          <a:bodyPr wrap="square" rtlCol="0">
            <a:spAutoFit/>
          </a:bodyPr>
          <a:lstStyle/>
          <a:p>
            <a:r>
              <a:rPr lang="en-US" dirty="0">
                <a:solidFill>
                  <a:schemeClr val="bg1"/>
                </a:solidFill>
              </a:rPr>
              <a:t>WT Pulse</a:t>
            </a:r>
          </a:p>
        </p:txBody>
      </p:sp>
      <p:sp>
        <p:nvSpPr>
          <p:cNvPr id="7" name="TextBox 6">
            <a:extLst>
              <a:ext uri="{FF2B5EF4-FFF2-40B4-BE49-F238E27FC236}">
                <a16:creationId xmlns:a16="http://schemas.microsoft.com/office/drawing/2014/main" id="{9766F9D0-F8E5-0C46-93E8-011014C321ED}"/>
              </a:ext>
            </a:extLst>
          </p:cNvPr>
          <p:cNvSpPr txBox="1"/>
          <p:nvPr/>
        </p:nvSpPr>
        <p:spPr>
          <a:xfrm>
            <a:off x="5889829" y="4408714"/>
            <a:ext cx="1783084" cy="307777"/>
          </a:xfrm>
          <a:prstGeom prst="rect">
            <a:avLst/>
          </a:prstGeom>
          <a:noFill/>
        </p:spPr>
        <p:txBody>
          <a:bodyPr wrap="square" rtlCol="0">
            <a:spAutoFit/>
          </a:bodyPr>
          <a:lstStyle/>
          <a:p>
            <a:r>
              <a:rPr lang="en-US" dirty="0">
                <a:solidFill>
                  <a:schemeClr val="bg1"/>
                </a:solidFill>
              </a:rPr>
              <a:t>Exc154/def Pulse</a:t>
            </a:r>
          </a:p>
        </p:txBody>
      </p:sp>
      <p:pic>
        <p:nvPicPr>
          <p:cNvPr id="10" name="Picture 9">
            <a:extLst>
              <a:ext uri="{FF2B5EF4-FFF2-40B4-BE49-F238E27FC236}">
                <a16:creationId xmlns:a16="http://schemas.microsoft.com/office/drawing/2014/main" id="{8C18DA13-A2B9-C546-9F38-24AE2040D1E4}"/>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rot="10800000">
            <a:off x="773792" y="1132445"/>
            <a:ext cx="3111500" cy="3111500"/>
          </a:xfrm>
          <a:prstGeom prst="rect">
            <a:avLst/>
          </a:prstGeom>
        </p:spPr>
      </p:pic>
      <p:pic>
        <p:nvPicPr>
          <p:cNvPr id="13" name="Picture 12">
            <a:extLst>
              <a:ext uri="{FF2B5EF4-FFF2-40B4-BE49-F238E27FC236}">
                <a16:creationId xmlns:a16="http://schemas.microsoft.com/office/drawing/2014/main" id="{F589DF7B-A836-E84D-96E2-39F33BA9784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rot="8071472">
            <a:off x="5444263" y="886059"/>
            <a:ext cx="2674215" cy="2674215"/>
          </a:xfrm>
          <a:prstGeom prst="rect">
            <a:avLst/>
          </a:prstGeom>
        </p:spPr>
      </p:pic>
    </p:spTree>
    <p:extLst>
      <p:ext uri="{BB962C8B-B14F-4D97-AF65-F5344CB8AC3E}">
        <p14:creationId xmlns:p14="http://schemas.microsoft.com/office/powerpoint/2010/main" val="1497408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What about the homozygote? </a:t>
            </a:r>
          </a:p>
        </p:txBody>
      </p:sp>
      <p:pic>
        <p:nvPicPr>
          <p:cNvPr id="7" name="Picture 6">
            <a:extLst>
              <a:ext uri="{FF2B5EF4-FFF2-40B4-BE49-F238E27FC236}">
                <a16:creationId xmlns:a16="http://schemas.microsoft.com/office/drawing/2014/main" id="{FA0AB71A-8782-0D43-8A6B-6D706D47CC33}"/>
              </a:ext>
            </a:extLst>
          </p:cNvPr>
          <p:cNvPicPr>
            <a:picLocks noChangeAspect="1"/>
          </p:cNvPicPr>
          <p:nvPr/>
        </p:nvPicPr>
        <p:blipFill>
          <a:blip r:embed="rId2" cstate="hq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rot="613763">
            <a:off x="293912" y="1341662"/>
            <a:ext cx="2612574" cy="2612574"/>
          </a:xfrm>
          <a:prstGeom prst="rect">
            <a:avLst/>
          </a:prstGeom>
        </p:spPr>
      </p:pic>
      <p:sp>
        <p:nvSpPr>
          <p:cNvPr id="5" name="TextBox 4">
            <a:extLst>
              <a:ext uri="{FF2B5EF4-FFF2-40B4-BE49-F238E27FC236}">
                <a16:creationId xmlns:a16="http://schemas.microsoft.com/office/drawing/2014/main" id="{D70032B5-5C81-FF40-BB7E-B3368702F04E}"/>
              </a:ext>
            </a:extLst>
          </p:cNvPr>
          <p:cNvSpPr txBox="1"/>
          <p:nvPr/>
        </p:nvSpPr>
        <p:spPr>
          <a:xfrm>
            <a:off x="459771" y="3954236"/>
            <a:ext cx="1706486" cy="523220"/>
          </a:xfrm>
          <a:prstGeom prst="rect">
            <a:avLst/>
          </a:prstGeom>
          <a:noFill/>
        </p:spPr>
        <p:txBody>
          <a:bodyPr wrap="square" rtlCol="0">
            <a:spAutoFit/>
          </a:bodyPr>
          <a:lstStyle/>
          <a:p>
            <a:pPr algn="ctr"/>
            <a:r>
              <a:rPr lang="en-US" dirty="0">
                <a:solidFill>
                  <a:schemeClr val="bg1"/>
                </a:solidFill>
              </a:rPr>
              <a:t>WT  </a:t>
            </a:r>
          </a:p>
          <a:p>
            <a:pPr algn="ctr"/>
            <a:r>
              <a:rPr lang="en-US" dirty="0">
                <a:solidFill>
                  <a:srgbClr val="FF0000"/>
                </a:solidFill>
              </a:rPr>
              <a:t>~61% Rh4/ss</a:t>
            </a:r>
          </a:p>
        </p:txBody>
      </p:sp>
      <p:sp>
        <p:nvSpPr>
          <p:cNvPr id="9" name="TextBox 8">
            <a:extLst>
              <a:ext uri="{FF2B5EF4-FFF2-40B4-BE49-F238E27FC236}">
                <a16:creationId xmlns:a16="http://schemas.microsoft.com/office/drawing/2014/main" id="{49B412E6-C94D-674B-BFD7-F5439AA2A799}"/>
              </a:ext>
            </a:extLst>
          </p:cNvPr>
          <p:cNvSpPr txBox="1"/>
          <p:nvPr/>
        </p:nvSpPr>
        <p:spPr>
          <a:xfrm>
            <a:off x="3718757" y="3954236"/>
            <a:ext cx="1706486" cy="523220"/>
          </a:xfrm>
          <a:prstGeom prst="rect">
            <a:avLst/>
          </a:prstGeom>
          <a:noFill/>
        </p:spPr>
        <p:txBody>
          <a:bodyPr wrap="square" rtlCol="0">
            <a:spAutoFit/>
          </a:bodyPr>
          <a:lstStyle/>
          <a:p>
            <a:pPr algn="ctr"/>
            <a:r>
              <a:rPr lang="en-US" dirty="0">
                <a:solidFill>
                  <a:schemeClr val="bg1"/>
                </a:solidFill>
              </a:rPr>
              <a:t>Exc154/null  </a:t>
            </a:r>
          </a:p>
          <a:p>
            <a:pPr algn="ctr"/>
            <a:r>
              <a:rPr lang="en-US" dirty="0">
                <a:solidFill>
                  <a:srgbClr val="FF0000"/>
                </a:solidFill>
              </a:rPr>
              <a:t>~85% Rh4/ss</a:t>
            </a:r>
          </a:p>
        </p:txBody>
      </p:sp>
      <p:sp>
        <p:nvSpPr>
          <p:cNvPr id="10" name="TextBox 9">
            <a:extLst>
              <a:ext uri="{FF2B5EF4-FFF2-40B4-BE49-F238E27FC236}">
                <a16:creationId xmlns:a16="http://schemas.microsoft.com/office/drawing/2014/main" id="{1082C4EB-CD23-8148-9BD8-699C12C3F460}"/>
              </a:ext>
            </a:extLst>
          </p:cNvPr>
          <p:cNvSpPr txBox="1"/>
          <p:nvPr/>
        </p:nvSpPr>
        <p:spPr>
          <a:xfrm>
            <a:off x="6564949" y="3954236"/>
            <a:ext cx="1706486" cy="523220"/>
          </a:xfrm>
          <a:prstGeom prst="rect">
            <a:avLst/>
          </a:prstGeom>
          <a:noFill/>
        </p:spPr>
        <p:txBody>
          <a:bodyPr wrap="square" rtlCol="0">
            <a:spAutoFit/>
          </a:bodyPr>
          <a:lstStyle/>
          <a:p>
            <a:pPr algn="ctr"/>
            <a:r>
              <a:rPr lang="en-US" dirty="0">
                <a:solidFill>
                  <a:schemeClr val="bg1"/>
                </a:solidFill>
              </a:rPr>
              <a:t>Exc154/</a:t>
            </a:r>
          </a:p>
          <a:p>
            <a:pPr algn="ctr"/>
            <a:r>
              <a:rPr lang="en-US" dirty="0">
                <a:solidFill>
                  <a:srgbClr val="FF0000"/>
                </a:solidFill>
              </a:rPr>
              <a:t>~25% Rh4/ss</a:t>
            </a:r>
          </a:p>
        </p:txBody>
      </p:sp>
      <p:pic>
        <p:nvPicPr>
          <p:cNvPr id="11" name="Picture 10">
            <a:extLst>
              <a:ext uri="{FF2B5EF4-FFF2-40B4-BE49-F238E27FC236}">
                <a16:creationId xmlns:a16="http://schemas.microsoft.com/office/drawing/2014/main" id="{4724F480-AEA5-E140-9ED3-7817DB5CD4D7}"/>
              </a:ext>
            </a:extLst>
          </p:cNvPr>
          <p:cNvPicPr>
            <a:picLocks noChangeAspect="1"/>
          </p:cNvPicPr>
          <p:nvPr/>
        </p:nvPicPr>
        <p:blipFill>
          <a:blip r:embed="rId4" cstate="hq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rot="314837">
            <a:off x="6021518" y="1064282"/>
            <a:ext cx="2793348" cy="2793348"/>
          </a:xfrm>
          <a:prstGeom prst="rect">
            <a:avLst/>
          </a:prstGeom>
        </p:spPr>
      </p:pic>
      <p:pic>
        <p:nvPicPr>
          <p:cNvPr id="13" name="Picture 12">
            <a:extLst>
              <a:ext uri="{FF2B5EF4-FFF2-40B4-BE49-F238E27FC236}">
                <a16:creationId xmlns:a16="http://schemas.microsoft.com/office/drawing/2014/main" id="{04DB0A34-6379-9F4F-B063-167E8542D6A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263343" y="1130443"/>
            <a:ext cx="2490657" cy="2490657"/>
          </a:xfrm>
          <a:prstGeom prst="rect">
            <a:avLst/>
          </a:prstGeom>
        </p:spPr>
      </p:pic>
      <p:pic>
        <p:nvPicPr>
          <p:cNvPr id="14" name="Picture 13">
            <a:extLst>
              <a:ext uri="{FF2B5EF4-FFF2-40B4-BE49-F238E27FC236}">
                <a16:creationId xmlns:a16="http://schemas.microsoft.com/office/drawing/2014/main" id="{001AB4D5-BB44-4D45-93B9-AB46599290E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263343" y="1216555"/>
            <a:ext cx="2762954" cy="2762954"/>
          </a:xfrm>
          <a:prstGeom prst="rect">
            <a:avLst/>
          </a:prstGeom>
        </p:spPr>
      </p:pic>
    </p:spTree>
    <p:extLst>
      <p:ext uri="{BB962C8B-B14F-4D97-AF65-F5344CB8AC3E}">
        <p14:creationId xmlns:p14="http://schemas.microsoft.com/office/powerpoint/2010/main" val="2983505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SC RNA-FISH: Exc154/Exc154</a:t>
            </a:r>
          </a:p>
        </p:txBody>
      </p:sp>
      <p:sp>
        <p:nvSpPr>
          <p:cNvPr id="11" name="TextBox 10">
            <a:extLst>
              <a:ext uri="{FF2B5EF4-FFF2-40B4-BE49-F238E27FC236}">
                <a16:creationId xmlns:a16="http://schemas.microsoft.com/office/drawing/2014/main" id="{B72F157D-E608-0446-A4AA-6F97FC7641CD}"/>
              </a:ext>
            </a:extLst>
          </p:cNvPr>
          <p:cNvSpPr txBox="1"/>
          <p:nvPr/>
        </p:nvSpPr>
        <p:spPr>
          <a:xfrm>
            <a:off x="1621971" y="4408714"/>
            <a:ext cx="1415143" cy="307777"/>
          </a:xfrm>
          <a:prstGeom prst="rect">
            <a:avLst/>
          </a:prstGeom>
          <a:noFill/>
        </p:spPr>
        <p:txBody>
          <a:bodyPr wrap="square" rtlCol="0">
            <a:spAutoFit/>
          </a:bodyPr>
          <a:lstStyle/>
          <a:p>
            <a:r>
              <a:rPr lang="en-US" dirty="0">
                <a:solidFill>
                  <a:schemeClr val="bg1"/>
                </a:solidFill>
              </a:rPr>
              <a:t>Antenna</a:t>
            </a:r>
          </a:p>
        </p:txBody>
      </p:sp>
      <p:pic>
        <p:nvPicPr>
          <p:cNvPr id="4" name="Picture 3">
            <a:extLst>
              <a:ext uri="{FF2B5EF4-FFF2-40B4-BE49-F238E27FC236}">
                <a16:creationId xmlns:a16="http://schemas.microsoft.com/office/drawing/2014/main" id="{044CC208-05BD-824D-8F1E-9982019B67F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33377" y="833699"/>
            <a:ext cx="1690576" cy="1690576"/>
          </a:xfrm>
          <a:prstGeom prst="rect">
            <a:avLst/>
          </a:prstGeom>
        </p:spPr>
      </p:pic>
      <p:pic>
        <p:nvPicPr>
          <p:cNvPr id="7" name="Picture 6">
            <a:extLst>
              <a:ext uri="{FF2B5EF4-FFF2-40B4-BE49-F238E27FC236}">
                <a16:creationId xmlns:a16="http://schemas.microsoft.com/office/drawing/2014/main" id="{5E330353-E9D0-7743-A913-3727DACA3EE5}"/>
              </a:ext>
            </a:extLst>
          </p:cNvPr>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1233378" y="2463086"/>
            <a:ext cx="1690576" cy="1690576"/>
          </a:xfrm>
          <a:prstGeom prst="rect">
            <a:avLst/>
          </a:prstGeom>
        </p:spPr>
      </p:pic>
      <p:sp>
        <p:nvSpPr>
          <p:cNvPr id="9" name="TextBox 8">
            <a:extLst>
              <a:ext uri="{FF2B5EF4-FFF2-40B4-BE49-F238E27FC236}">
                <a16:creationId xmlns:a16="http://schemas.microsoft.com/office/drawing/2014/main" id="{D7B90319-6F5B-FC4E-AC92-EF4254B95624}"/>
              </a:ext>
            </a:extLst>
          </p:cNvPr>
          <p:cNvSpPr txBox="1"/>
          <p:nvPr/>
        </p:nvSpPr>
        <p:spPr>
          <a:xfrm>
            <a:off x="329609" y="1499191"/>
            <a:ext cx="776177" cy="523220"/>
          </a:xfrm>
          <a:prstGeom prst="rect">
            <a:avLst/>
          </a:prstGeom>
          <a:noFill/>
        </p:spPr>
        <p:txBody>
          <a:bodyPr wrap="square" rtlCol="0">
            <a:spAutoFit/>
          </a:bodyPr>
          <a:lstStyle/>
          <a:p>
            <a:r>
              <a:rPr lang="en-US" dirty="0">
                <a:solidFill>
                  <a:schemeClr val="bg1"/>
                </a:solidFill>
              </a:rPr>
              <a:t>DAPI+</a:t>
            </a:r>
          </a:p>
          <a:p>
            <a:r>
              <a:rPr lang="en-US" dirty="0" err="1">
                <a:solidFill>
                  <a:schemeClr val="bg1"/>
                </a:solidFill>
              </a:rPr>
              <a:t>ssRNA</a:t>
            </a:r>
            <a:endParaRPr lang="en-US" dirty="0">
              <a:solidFill>
                <a:schemeClr val="bg1"/>
              </a:solidFill>
            </a:endParaRPr>
          </a:p>
        </p:txBody>
      </p:sp>
      <p:sp>
        <p:nvSpPr>
          <p:cNvPr id="10" name="TextBox 9">
            <a:extLst>
              <a:ext uri="{FF2B5EF4-FFF2-40B4-BE49-F238E27FC236}">
                <a16:creationId xmlns:a16="http://schemas.microsoft.com/office/drawing/2014/main" id="{206F96DC-51F5-304C-BEB2-D4B5E6929A63}"/>
              </a:ext>
            </a:extLst>
          </p:cNvPr>
          <p:cNvSpPr txBox="1"/>
          <p:nvPr/>
        </p:nvSpPr>
        <p:spPr>
          <a:xfrm>
            <a:off x="329608" y="3265667"/>
            <a:ext cx="776177" cy="307777"/>
          </a:xfrm>
          <a:prstGeom prst="rect">
            <a:avLst/>
          </a:prstGeom>
          <a:noFill/>
        </p:spPr>
        <p:txBody>
          <a:bodyPr wrap="square" rtlCol="0">
            <a:spAutoFit/>
          </a:bodyPr>
          <a:lstStyle/>
          <a:p>
            <a:r>
              <a:rPr lang="en-US" dirty="0" err="1">
                <a:solidFill>
                  <a:schemeClr val="bg1"/>
                </a:solidFill>
              </a:rPr>
              <a:t>ssRNA</a:t>
            </a:r>
            <a:endParaRPr lang="en-US" dirty="0">
              <a:solidFill>
                <a:schemeClr val="bg1"/>
              </a:solidFill>
            </a:endParaRPr>
          </a:p>
        </p:txBody>
      </p:sp>
    </p:spTree>
    <p:extLst>
      <p:ext uri="{BB962C8B-B14F-4D97-AF65-F5344CB8AC3E}">
        <p14:creationId xmlns:p14="http://schemas.microsoft.com/office/powerpoint/2010/main" val="2562427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SC RNA-FISH: Exc154/Exc154</a:t>
            </a:r>
          </a:p>
        </p:txBody>
      </p:sp>
      <p:sp>
        <p:nvSpPr>
          <p:cNvPr id="11" name="TextBox 10">
            <a:extLst>
              <a:ext uri="{FF2B5EF4-FFF2-40B4-BE49-F238E27FC236}">
                <a16:creationId xmlns:a16="http://schemas.microsoft.com/office/drawing/2014/main" id="{B72F157D-E608-0446-A4AA-6F97FC7641CD}"/>
              </a:ext>
            </a:extLst>
          </p:cNvPr>
          <p:cNvSpPr txBox="1"/>
          <p:nvPr/>
        </p:nvSpPr>
        <p:spPr>
          <a:xfrm>
            <a:off x="1621971" y="4408714"/>
            <a:ext cx="1415143" cy="307777"/>
          </a:xfrm>
          <a:prstGeom prst="rect">
            <a:avLst/>
          </a:prstGeom>
          <a:noFill/>
        </p:spPr>
        <p:txBody>
          <a:bodyPr wrap="square" rtlCol="0">
            <a:spAutoFit/>
          </a:bodyPr>
          <a:lstStyle/>
          <a:p>
            <a:r>
              <a:rPr lang="en-US" dirty="0">
                <a:solidFill>
                  <a:schemeClr val="bg1"/>
                </a:solidFill>
              </a:rPr>
              <a:t>Antenna</a:t>
            </a:r>
          </a:p>
        </p:txBody>
      </p:sp>
      <p:pic>
        <p:nvPicPr>
          <p:cNvPr id="4" name="Picture 3">
            <a:extLst>
              <a:ext uri="{FF2B5EF4-FFF2-40B4-BE49-F238E27FC236}">
                <a16:creationId xmlns:a16="http://schemas.microsoft.com/office/drawing/2014/main" id="{044CC208-05BD-824D-8F1E-9982019B67F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33377" y="833699"/>
            <a:ext cx="1690576" cy="1690576"/>
          </a:xfrm>
          <a:prstGeom prst="rect">
            <a:avLst/>
          </a:prstGeom>
        </p:spPr>
      </p:pic>
      <p:pic>
        <p:nvPicPr>
          <p:cNvPr id="7" name="Picture 6">
            <a:extLst>
              <a:ext uri="{FF2B5EF4-FFF2-40B4-BE49-F238E27FC236}">
                <a16:creationId xmlns:a16="http://schemas.microsoft.com/office/drawing/2014/main" id="{5E330353-E9D0-7743-A913-3727DACA3EE5}"/>
              </a:ext>
            </a:extLst>
          </p:cNvPr>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1233378" y="2463086"/>
            <a:ext cx="1690576" cy="1690576"/>
          </a:xfrm>
          <a:prstGeom prst="rect">
            <a:avLst/>
          </a:prstGeom>
        </p:spPr>
      </p:pic>
      <p:sp>
        <p:nvSpPr>
          <p:cNvPr id="6" name="TextBox 5">
            <a:extLst>
              <a:ext uri="{FF2B5EF4-FFF2-40B4-BE49-F238E27FC236}">
                <a16:creationId xmlns:a16="http://schemas.microsoft.com/office/drawing/2014/main" id="{A175F2C8-7A67-E448-874E-71C2FA7B3D0B}"/>
              </a:ext>
            </a:extLst>
          </p:cNvPr>
          <p:cNvSpPr txBox="1"/>
          <p:nvPr/>
        </p:nvSpPr>
        <p:spPr>
          <a:xfrm>
            <a:off x="329609" y="1499191"/>
            <a:ext cx="776177" cy="523220"/>
          </a:xfrm>
          <a:prstGeom prst="rect">
            <a:avLst/>
          </a:prstGeom>
          <a:noFill/>
        </p:spPr>
        <p:txBody>
          <a:bodyPr wrap="square" rtlCol="0">
            <a:spAutoFit/>
          </a:bodyPr>
          <a:lstStyle/>
          <a:p>
            <a:r>
              <a:rPr lang="en-US" dirty="0">
                <a:solidFill>
                  <a:schemeClr val="bg1"/>
                </a:solidFill>
              </a:rPr>
              <a:t>DAPI+</a:t>
            </a:r>
          </a:p>
          <a:p>
            <a:r>
              <a:rPr lang="en-US" dirty="0" err="1">
                <a:solidFill>
                  <a:schemeClr val="bg1"/>
                </a:solidFill>
              </a:rPr>
              <a:t>ssRNA</a:t>
            </a:r>
            <a:endParaRPr lang="en-US" dirty="0">
              <a:solidFill>
                <a:schemeClr val="bg1"/>
              </a:solidFill>
            </a:endParaRPr>
          </a:p>
        </p:txBody>
      </p:sp>
      <p:sp>
        <p:nvSpPr>
          <p:cNvPr id="8" name="TextBox 7">
            <a:extLst>
              <a:ext uri="{FF2B5EF4-FFF2-40B4-BE49-F238E27FC236}">
                <a16:creationId xmlns:a16="http://schemas.microsoft.com/office/drawing/2014/main" id="{5D0073D4-D40B-194E-84D3-78FBC8D1AF1F}"/>
              </a:ext>
            </a:extLst>
          </p:cNvPr>
          <p:cNvSpPr txBox="1"/>
          <p:nvPr/>
        </p:nvSpPr>
        <p:spPr>
          <a:xfrm>
            <a:off x="329608" y="3265667"/>
            <a:ext cx="776177" cy="307777"/>
          </a:xfrm>
          <a:prstGeom prst="rect">
            <a:avLst/>
          </a:prstGeom>
          <a:noFill/>
        </p:spPr>
        <p:txBody>
          <a:bodyPr wrap="square" rtlCol="0">
            <a:spAutoFit/>
          </a:bodyPr>
          <a:lstStyle/>
          <a:p>
            <a:r>
              <a:rPr lang="en-US" dirty="0" err="1">
                <a:solidFill>
                  <a:schemeClr val="bg1"/>
                </a:solidFill>
              </a:rPr>
              <a:t>ssRNA</a:t>
            </a:r>
            <a:endParaRPr lang="en-US" dirty="0">
              <a:solidFill>
                <a:schemeClr val="bg1"/>
              </a:solidFill>
            </a:endParaRPr>
          </a:p>
        </p:txBody>
      </p:sp>
      <p:pic>
        <p:nvPicPr>
          <p:cNvPr id="5" name="Picture 4">
            <a:extLst>
              <a:ext uri="{FF2B5EF4-FFF2-40B4-BE49-F238E27FC236}">
                <a16:creationId xmlns:a16="http://schemas.microsoft.com/office/drawing/2014/main" id="{49DE79CC-6EAC-2A49-BA57-CF72F9230A5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18250225">
            <a:off x="5921333" y="334579"/>
            <a:ext cx="1720080" cy="1720080"/>
          </a:xfrm>
          <a:prstGeom prst="rect">
            <a:avLst/>
          </a:prstGeom>
        </p:spPr>
      </p:pic>
      <p:pic>
        <p:nvPicPr>
          <p:cNvPr id="13" name="Picture 12">
            <a:extLst>
              <a:ext uri="{FF2B5EF4-FFF2-40B4-BE49-F238E27FC236}">
                <a16:creationId xmlns:a16="http://schemas.microsoft.com/office/drawing/2014/main" id="{54E35181-FB17-1444-8D17-68809CB2D2F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8115186">
            <a:off x="5583422" y="2245137"/>
            <a:ext cx="1783612" cy="1783612"/>
          </a:xfrm>
          <a:prstGeom prst="rect">
            <a:avLst/>
          </a:prstGeom>
        </p:spPr>
      </p:pic>
      <p:sp>
        <p:nvSpPr>
          <p:cNvPr id="14" name="TextBox 13">
            <a:extLst>
              <a:ext uri="{FF2B5EF4-FFF2-40B4-BE49-F238E27FC236}">
                <a16:creationId xmlns:a16="http://schemas.microsoft.com/office/drawing/2014/main" id="{28B4F733-0C89-B74B-90D1-5F8F98694915}"/>
              </a:ext>
            </a:extLst>
          </p:cNvPr>
          <p:cNvSpPr txBox="1"/>
          <p:nvPr/>
        </p:nvSpPr>
        <p:spPr>
          <a:xfrm>
            <a:off x="5925207" y="4503447"/>
            <a:ext cx="1596822" cy="307777"/>
          </a:xfrm>
          <a:prstGeom prst="rect">
            <a:avLst/>
          </a:prstGeom>
          <a:noFill/>
        </p:spPr>
        <p:txBody>
          <a:bodyPr wrap="square" rtlCol="0">
            <a:spAutoFit/>
          </a:bodyPr>
          <a:lstStyle/>
          <a:p>
            <a:r>
              <a:rPr lang="en-US" dirty="0" err="1">
                <a:solidFill>
                  <a:schemeClr val="bg1"/>
                </a:solidFill>
              </a:rPr>
              <a:t>Pulse+Terminals</a:t>
            </a:r>
            <a:endParaRPr lang="en-US" dirty="0">
              <a:solidFill>
                <a:schemeClr val="bg1"/>
              </a:solidFill>
            </a:endParaRPr>
          </a:p>
        </p:txBody>
      </p:sp>
    </p:spTree>
    <p:extLst>
      <p:ext uri="{BB962C8B-B14F-4D97-AF65-F5344CB8AC3E}">
        <p14:creationId xmlns:p14="http://schemas.microsoft.com/office/powerpoint/2010/main" val="3025681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p:cNvGrpSpPr/>
          <p:nvPr/>
        </p:nvGrpSpPr>
        <p:grpSpPr>
          <a:xfrm>
            <a:off x="1841635" y="818414"/>
            <a:ext cx="5438792" cy="1657350"/>
            <a:chOff x="946139" y="671513"/>
            <a:chExt cx="7251722" cy="2209800"/>
          </a:xfrm>
        </p:grpSpPr>
        <p:grpSp>
          <p:nvGrpSpPr>
            <p:cNvPr id="5" name="Group 4"/>
            <p:cNvGrpSpPr/>
            <p:nvPr/>
          </p:nvGrpSpPr>
          <p:grpSpPr>
            <a:xfrm>
              <a:off x="946139" y="671513"/>
              <a:ext cx="7251722" cy="2209800"/>
              <a:chOff x="937140" y="671513"/>
              <a:chExt cx="7251722" cy="2209800"/>
            </a:xfrm>
          </p:grpSpPr>
          <p:grpSp>
            <p:nvGrpSpPr>
              <p:cNvPr id="3" name="Group 2"/>
              <p:cNvGrpSpPr/>
              <p:nvPr/>
            </p:nvGrpSpPr>
            <p:grpSpPr>
              <a:xfrm>
                <a:off x="4836062" y="671513"/>
                <a:ext cx="3352800" cy="2209800"/>
                <a:chOff x="1143000" y="671513"/>
                <a:chExt cx="3352800" cy="2209800"/>
              </a:xfrm>
            </p:grpSpPr>
            <p:sp>
              <p:nvSpPr>
                <p:cNvPr id="27650" name="Text Box 2"/>
                <p:cNvSpPr txBox="1">
                  <a:spLocks noChangeArrowheads="1"/>
                </p:cNvSpPr>
                <p:nvPr/>
              </p:nvSpPr>
              <p:spPr bwMode="auto">
                <a:xfrm>
                  <a:off x="2995613" y="2074464"/>
                  <a:ext cx="823303"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100" b="1" dirty="0">
                      <a:solidFill>
                        <a:srgbClr val="545454"/>
                      </a:solidFill>
                      <a:latin typeface="Calibri"/>
                      <a:cs typeface="Calibri"/>
                    </a:rPr>
                    <a:t>Rh4</a:t>
                  </a:r>
                </a:p>
              </p:txBody>
            </p:sp>
            <p:sp>
              <p:nvSpPr>
                <p:cNvPr id="27651" name="Text Box 3"/>
                <p:cNvSpPr txBox="1">
                  <a:spLocks noChangeArrowheads="1"/>
                </p:cNvSpPr>
                <p:nvPr/>
              </p:nvSpPr>
              <p:spPr bwMode="auto">
                <a:xfrm>
                  <a:off x="1878215" y="2058988"/>
                  <a:ext cx="9451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550" b="1" dirty="0">
                      <a:solidFill>
                        <a:srgbClr val="1976FF"/>
                      </a:solidFill>
                      <a:latin typeface="Calibri"/>
                      <a:cs typeface="Calibri"/>
                    </a:rPr>
                    <a:t>Rh3</a:t>
                  </a:r>
                </a:p>
              </p:txBody>
            </p:sp>
            <p:sp>
              <p:nvSpPr>
                <p:cNvPr id="27652" name="Text Box 4"/>
                <p:cNvSpPr txBox="1">
                  <a:spLocks noChangeArrowheads="1"/>
                </p:cNvSpPr>
                <p:nvPr/>
              </p:nvSpPr>
              <p:spPr bwMode="auto">
                <a:xfrm>
                  <a:off x="1938791" y="845394"/>
                  <a:ext cx="1825715" cy="615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545454"/>
                      </a:solidFill>
                      <a:latin typeface="Calibri"/>
                      <a:cs typeface="Calibri"/>
                    </a:rPr>
                    <a:t>Spineless</a:t>
                  </a:r>
                </a:p>
              </p:txBody>
            </p:sp>
            <p:sp>
              <p:nvSpPr>
                <p:cNvPr id="27653" name="AutoShape 5"/>
                <p:cNvSpPr>
                  <a:spLocks noChangeArrowheads="1"/>
                </p:cNvSpPr>
                <p:nvPr/>
              </p:nvSpPr>
              <p:spPr bwMode="auto">
                <a:xfrm>
                  <a:off x="1143000" y="671513"/>
                  <a:ext cx="3352800" cy="2209800"/>
                </a:xfrm>
                <a:prstGeom prst="roundRect">
                  <a:avLst>
                    <a:gd name="adj" fmla="val 16667"/>
                  </a:avLst>
                </a:prstGeom>
                <a:noFill/>
                <a:ln w="57150">
                  <a:solidFill>
                    <a:srgbClr val="1976FF"/>
                  </a:solidFill>
                  <a:round/>
                  <a:headEnd/>
                  <a:tailEnd/>
                </a:ln>
                <a:effectLst/>
                <a:extLst>
                  <a:ext uri="{909E8E84-426E-40dd-AFC4-6F175D3DCCD1}">
                    <a14:hiddenFill xmlns:a14="http://schemas.microsoft.com/office/drawing/2010/main" xmlns="">
                      <a:solidFill>
                        <a:srgbClr val="FF66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350"/>
                </a:p>
              </p:txBody>
            </p:sp>
            <p:sp>
              <p:nvSpPr>
                <p:cNvPr id="27654" name="Line 6"/>
                <p:cNvSpPr>
                  <a:spLocks noChangeShapeType="1"/>
                </p:cNvSpPr>
                <p:nvPr/>
              </p:nvSpPr>
              <p:spPr bwMode="auto">
                <a:xfrm>
                  <a:off x="2090738" y="2058988"/>
                  <a:ext cx="457200" cy="0"/>
                </a:xfrm>
                <a:prstGeom prst="line">
                  <a:avLst/>
                </a:prstGeom>
                <a:noFill/>
                <a:ln w="76200">
                  <a:solidFill>
                    <a:srgbClr val="545454"/>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sp>
              <p:nvSpPr>
                <p:cNvPr id="27661" name="Line 13"/>
                <p:cNvSpPr>
                  <a:spLocks noChangeShapeType="1"/>
                </p:cNvSpPr>
                <p:nvPr/>
              </p:nvSpPr>
              <p:spPr bwMode="auto">
                <a:xfrm>
                  <a:off x="2319338" y="1525588"/>
                  <a:ext cx="0" cy="504825"/>
                </a:xfrm>
                <a:prstGeom prst="line">
                  <a:avLst/>
                </a:prstGeom>
                <a:noFill/>
                <a:ln w="76200">
                  <a:solidFill>
                    <a:srgbClr val="545454"/>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sp>
              <p:nvSpPr>
                <p:cNvPr id="27662" name="Line 14"/>
                <p:cNvSpPr>
                  <a:spLocks noChangeShapeType="1"/>
                </p:cNvSpPr>
                <p:nvPr/>
              </p:nvSpPr>
              <p:spPr bwMode="auto">
                <a:xfrm>
                  <a:off x="3386138" y="1507114"/>
                  <a:ext cx="0" cy="599499"/>
                </a:xfrm>
                <a:prstGeom prst="line">
                  <a:avLst/>
                </a:prstGeom>
                <a:noFill/>
                <a:ln w="76200">
                  <a:solidFill>
                    <a:srgbClr val="545454"/>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grpSp>
          <p:grpSp>
            <p:nvGrpSpPr>
              <p:cNvPr id="4" name="Group 3"/>
              <p:cNvGrpSpPr/>
              <p:nvPr/>
            </p:nvGrpSpPr>
            <p:grpSpPr>
              <a:xfrm>
                <a:off x="937140" y="671513"/>
                <a:ext cx="3352800" cy="2209800"/>
                <a:chOff x="4953000" y="671513"/>
                <a:chExt cx="3352800" cy="2209800"/>
              </a:xfrm>
            </p:grpSpPr>
            <p:sp>
              <p:nvSpPr>
                <p:cNvPr id="27656" name="Text Box 8"/>
                <p:cNvSpPr txBox="1">
                  <a:spLocks noChangeArrowheads="1"/>
                </p:cNvSpPr>
                <p:nvPr/>
              </p:nvSpPr>
              <p:spPr bwMode="auto">
                <a:xfrm>
                  <a:off x="6720248" y="2058988"/>
                  <a:ext cx="9451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550" b="1" dirty="0">
                      <a:solidFill>
                        <a:srgbClr val="FF0000"/>
                      </a:solidFill>
                      <a:latin typeface="Calibri"/>
                      <a:cs typeface="Calibri"/>
                    </a:rPr>
                    <a:t>Rh4</a:t>
                  </a:r>
                </a:p>
              </p:txBody>
            </p:sp>
            <p:sp>
              <p:nvSpPr>
                <p:cNvPr id="27657" name="Text Box 9"/>
                <p:cNvSpPr txBox="1">
                  <a:spLocks noChangeArrowheads="1"/>
                </p:cNvSpPr>
                <p:nvPr/>
              </p:nvSpPr>
              <p:spPr bwMode="auto">
                <a:xfrm>
                  <a:off x="5686425" y="2106613"/>
                  <a:ext cx="823303"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100" b="1" dirty="0">
                      <a:solidFill>
                        <a:srgbClr val="545454"/>
                      </a:solidFill>
                      <a:latin typeface="Calibri"/>
                      <a:cs typeface="Calibri"/>
                    </a:rPr>
                    <a:t>Rh3</a:t>
                  </a:r>
                </a:p>
              </p:txBody>
            </p:sp>
            <p:sp>
              <p:nvSpPr>
                <p:cNvPr id="27658" name="Text Box 10"/>
                <p:cNvSpPr txBox="1">
                  <a:spLocks noChangeArrowheads="1"/>
                </p:cNvSpPr>
                <p:nvPr/>
              </p:nvSpPr>
              <p:spPr bwMode="auto">
                <a:xfrm>
                  <a:off x="5340383" y="708522"/>
                  <a:ext cx="2759729" cy="769441"/>
                </a:xfrm>
                <a:prstGeom prst="rect">
                  <a:avLst/>
                </a:prstGeom>
                <a:noFill/>
                <a:ln w="9525">
                  <a:noFill/>
                  <a:miter lim="800000"/>
                  <a:headEnd/>
                  <a:tailEnd/>
                </a:ln>
                <a:effec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3150" b="1" dirty="0">
                      <a:solidFill>
                        <a:schemeClr val="bg1"/>
                      </a:solidFill>
                      <a:latin typeface="+mn-lt"/>
                    </a:rPr>
                    <a:t>Spineless</a:t>
                  </a:r>
                </a:p>
              </p:txBody>
            </p:sp>
            <p:sp>
              <p:nvSpPr>
                <p:cNvPr id="27659" name="AutoShape 11"/>
                <p:cNvSpPr>
                  <a:spLocks noChangeArrowheads="1"/>
                </p:cNvSpPr>
                <p:nvPr/>
              </p:nvSpPr>
              <p:spPr bwMode="auto">
                <a:xfrm>
                  <a:off x="4953000" y="671513"/>
                  <a:ext cx="3352800" cy="2209800"/>
                </a:xfrm>
                <a:prstGeom prst="roundRect">
                  <a:avLst>
                    <a:gd name="adj" fmla="val 16667"/>
                  </a:avLst>
                </a:prstGeom>
                <a:noFill/>
                <a:ln w="57150">
                  <a:solidFill>
                    <a:srgbClr val="FF0000"/>
                  </a:solidFill>
                  <a:round/>
                  <a:headEnd/>
                  <a:tailEnd/>
                </a:ln>
                <a:effectLst/>
                <a:extLst>
                  <a:ext uri="{909E8E84-426E-40dd-AFC4-6F175D3DCCD1}">
                    <a14:hiddenFill xmlns:a14="http://schemas.microsoft.com/office/drawing/2010/main" xmlns="">
                      <a:solidFill>
                        <a:srgbClr val="FF66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350"/>
                </a:p>
              </p:txBody>
            </p:sp>
            <p:sp>
              <p:nvSpPr>
                <p:cNvPr id="27660" name="Line 12"/>
                <p:cNvSpPr>
                  <a:spLocks noChangeShapeType="1"/>
                </p:cNvSpPr>
                <p:nvPr/>
              </p:nvSpPr>
              <p:spPr bwMode="auto">
                <a:xfrm>
                  <a:off x="5867400" y="2058988"/>
                  <a:ext cx="457200" cy="0"/>
                </a:xfrm>
                <a:prstGeom prst="line">
                  <a:avLst/>
                </a:prstGeom>
                <a:noFill/>
                <a:ln w="762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sp>
              <p:nvSpPr>
                <p:cNvPr id="27663" name="Line 15"/>
                <p:cNvSpPr>
                  <a:spLocks noChangeShapeType="1"/>
                </p:cNvSpPr>
                <p:nvPr/>
              </p:nvSpPr>
              <p:spPr bwMode="auto">
                <a:xfrm>
                  <a:off x="6096000" y="1525588"/>
                  <a:ext cx="0" cy="504825"/>
                </a:xfrm>
                <a:prstGeom prst="line">
                  <a:avLst/>
                </a:prstGeom>
                <a:noFill/>
                <a:ln w="762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ln>
                      <a:solidFill>
                        <a:schemeClr val="tx1"/>
                      </a:solidFill>
                    </a:ln>
                  </a:endParaRPr>
                </a:p>
              </p:txBody>
            </p:sp>
          </p:grpSp>
        </p:grpSp>
        <p:sp>
          <p:nvSpPr>
            <p:cNvPr id="19" name="Line 14"/>
            <p:cNvSpPr>
              <a:spLocks noChangeShapeType="1"/>
            </p:cNvSpPr>
            <p:nvPr/>
          </p:nvSpPr>
          <p:spPr bwMode="auto">
            <a:xfrm>
              <a:off x="3126748" y="1507114"/>
              <a:ext cx="0" cy="599499"/>
            </a:xfrm>
            <a:prstGeom prst="line">
              <a:avLst/>
            </a:prstGeom>
            <a:noFill/>
            <a:ln w="76200">
              <a:solidFill>
                <a:srgbClr val="FFFF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grpSp>
      <p:sp>
        <p:nvSpPr>
          <p:cNvPr id="21" name="TextBox 20"/>
          <p:cNvSpPr txBox="1"/>
          <p:nvPr/>
        </p:nvSpPr>
        <p:spPr>
          <a:xfrm>
            <a:off x="7065284" y="4670387"/>
            <a:ext cx="2148473" cy="415498"/>
          </a:xfrm>
          <a:prstGeom prst="rect">
            <a:avLst/>
          </a:prstGeom>
          <a:noFill/>
        </p:spPr>
        <p:txBody>
          <a:bodyPr wrap="square" rtlCol="0">
            <a:spAutoFit/>
          </a:bodyPr>
          <a:lstStyle/>
          <a:p>
            <a:r>
              <a:rPr lang="en-US" sz="1050" b="1" dirty="0" err="1">
                <a:solidFill>
                  <a:srgbClr val="FFFFFF"/>
                </a:solidFill>
              </a:rPr>
              <a:t>Wernet</a:t>
            </a:r>
            <a:r>
              <a:rPr lang="en-US" sz="1050" b="1" dirty="0">
                <a:solidFill>
                  <a:srgbClr val="FFFFFF"/>
                </a:solidFill>
              </a:rPr>
              <a:t> </a:t>
            </a:r>
            <a:r>
              <a:rPr lang="en-US" sz="1050" b="1" i="1" dirty="0">
                <a:solidFill>
                  <a:srgbClr val="FFFFFF"/>
                </a:solidFill>
              </a:rPr>
              <a:t>et al</a:t>
            </a:r>
            <a:r>
              <a:rPr lang="en-US" sz="1050" b="1" dirty="0">
                <a:solidFill>
                  <a:srgbClr val="FFFFFF"/>
                </a:solidFill>
              </a:rPr>
              <a:t>., 2006</a:t>
            </a:r>
          </a:p>
          <a:p>
            <a:r>
              <a:rPr lang="en-US" sz="1050" b="1" dirty="0">
                <a:solidFill>
                  <a:srgbClr val="FFFFFF"/>
                </a:solidFill>
              </a:rPr>
              <a:t>Johnston and Desplan, 2014 </a:t>
            </a:r>
          </a:p>
        </p:txBody>
      </p:sp>
      <p:sp>
        <p:nvSpPr>
          <p:cNvPr id="26" name="TextBox 25"/>
          <p:cNvSpPr txBox="1"/>
          <p:nvPr/>
        </p:nvSpPr>
        <p:spPr>
          <a:xfrm>
            <a:off x="79643" y="34618"/>
            <a:ext cx="9064359" cy="507831"/>
          </a:xfrm>
          <a:prstGeom prst="rect">
            <a:avLst/>
          </a:prstGeom>
          <a:noFill/>
        </p:spPr>
        <p:txBody>
          <a:bodyPr wrap="square" rtlCol="0">
            <a:spAutoFit/>
          </a:bodyPr>
          <a:lstStyle/>
          <a:p>
            <a:pPr algn="ctr"/>
            <a:r>
              <a:rPr lang="en-US" sz="2700" b="1" dirty="0">
                <a:solidFill>
                  <a:schemeClr val="bg1"/>
                </a:solidFill>
              </a:rPr>
              <a:t>Spineless regulates Rhodopsin expression in R7 cells</a:t>
            </a:r>
          </a:p>
        </p:txBody>
      </p:sp>
    </p:spTree>
    <p:extLst>
      <p:ext uri="{BB962C8B-B14F-4D97-AF65-F5344CB8AC3E}">
        <p14:creationId xmlns:p14="http://schemas.microsoft.com/office/powerpoint/2010/main" val="3725941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SC RNA-FISH: Exc154/Exc154</a:t>
            </a:r>
          </a:p>
        </p:txBody>
      </p:sp>
      <p:sp>
        <p:nvSpPr>
          <p:cNvPr id="11" name="TextBox 10">
            <a:extLst>
              <a:ext uri="{FF2B5EF4-FFF2-40B4-BE49-F238E27FC236}">
                <a16:creationId xmlns:a16="http://schemas.microsoft.com/office/drawing/2014/main" id="{B72F157D-E608-0446-A4AA-6F97FC7641CD}"/>
              </a:ext>
            </a:extLst>
          </p:cNvPr>
          <p:cNvSpPr txBox="1"/>
          <p:nvPr/>
        </p:nvSpPr>
        <p:spPr>
          <a:xfrm>
            <a:off x="1621971" y="4408714"/>
            <a:ext cx="1415143" cy="307777"/>
          </a:xfrm>
          <a:prstGeom prst="rect">
            <a:avLst/>
          </a:prstGeom>
          <a:noFill/>
        </p:spPr>
        <p:txBody>
          <a:bodyPr wrap="square" rtlCol="0">
            <a:spAutoFit/>
          </a:bodyPr>
          <a:lstStyle/>
          <a:p>
            <a:r>
              <a:rPr lang="en-US" dirty="0">
                <a:solidFill>
                  <a:schemeClr val="bg1"/>
                </a:solidFill>
              </a:rPr>
              <a:t>Antenna</a:t>
            </a:r>
          </a:p>
        </p:txBody>
      </p:sp>
      <p:pic>
        <p:nvPicPr>
          <p:cNvPr id="4" name="Picture 3">
            <a:extLst>
              <a:ext uri="{FF2B5EF4-FFF2-40B4-BE49-F238E27FC236}">
                <a16:creationId xmlns:a16="http://schemas.microsoft.com/office/drawing/2014/main" id="{044CC208-05BD-824D-8F1E-9982019B67F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33377" y="833699"/>
            <a:ext cx="1690576" cy="1690576"/>
          </a:xfrm>
          <a:prstGeom prst="rect">
            <a:avLst/>
          </a:prstGeom>
        </p:spPr>
      </p:pic>
      <p:pic>
        <p:nvPicPr>
          <p:cNvPr id="7" name="Picture 6">
            <a:extLst>
              <a:ext uri="{FF2B5EF4-FFF2-40B4-BE49-F238E27FC236}">
                <a16:creationId xmlns:a16="http://schemas.microsoft.com/office/drawing/2014/main" id="{5E330353-E9D0-7743-A913-3727DACA3EE5}"/>
              </a:ext>
            </a:extLst>
          </p:cNvPr>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1233378" y="2463086"/>
            <a:ext cx="1690576" cy="1690576"/>
          </a:xfrm>
          <a:prstGeom prst="rect">
            <a:avLst/>
          </a:prstGeom>
        </p:spPr>
      </p:pic>
      <p:sp>
        <p:nvSpPr>
          <p:cNvPr id="6" name="TextBox 5">
            <a:extLst>
              <a:ext uri="{FF2B5EF4-FFF2-40B4-BE49-F238E27FC236}">
                <a16:creationId xmlns:a16="http://schemas.microsoft.com/office/drawing/2014/main" id="{A175F2C8-7A67-E448-874E-71C2FA7B3D0B}"/>
              </a:ext>
            </a:extLst>
          </p:cNvPr>
          <p:cNvSpPr txBox="1"/>
          <p:nvPr/>
        </p:nvSpPr>
        <p:spPr>
          <a:xfrm>
            <a:off x="329609" y="1499191"/>
            <a:ext cx="776177" cy="523220"/>
          </a:xfrm>
          <a:prstGeom prst="rect">
            <a:avLst/>
          </a:prstGeom>
          <a:noFill/>
        </p:spPr>
        <p:txBody>
          <a:bodyPr wrap="square" rtlCol="0">
            <a:spAutoFit/>
          </a:bodyPr>
          <a:lstStyle/>
          <a:p>
            <a:r>
              <a:rPr lang="en-US" dirty="0">
                <a:solidFill>
                  <a:schemeClr val="bg1"/>
                </a:solidFill>
              </a:rPr>
              <a:t>DAPI+</a:t>
            </a:r>
          </a:p>
          <a:p>
            <a:r>
              <a:rPr lang="en-US" dirty="0" err="1">
                <a:solidFill>
                  <a:schemeClr val="bg1"/>
                </a:solidFill>
              </a:rPr>
              <a:t>ssRNA</a:t>
            </a:r>
            <a:endParaRPr lang="en-US" dirty="0">
              <a:solidFill>
                <a:schemeClr val="bg1"/>
              </a:solidFill>
            </a:endParaRPr>
          </a:p>
        </p:txBody>
      </p:sp>
      <p:sp>
        <p:nvSpPr>
          <p:cNvPr id="8" name="TextBox 7">
            <a:extLst>
              <a:ext uri="{FF2B5EF4-FFF2-40B4-BE49-F238E27FC236}">
                <a16:creationId xmlns:a16="http://schemas.microsoft.com/office/drawing/2014/main" id="{5D0073D4-D40B-194E-84D3-78FBC8D1AF1F}"/>
              </a:ext>
            </a:extLst>
          </p:cNvPr>
          <p:cNvSpPr txBox="1"/>
          <p:nvPr/>
        </p:nvSpPr>
        <p:spPr>
          <a:xfrm>
            <a:off x="329608" y="3265667"/>
            <a:ext cx="776177" cy="307777"/>
          </a:xfrm>
          <a:prstGeom prst="rect">
            <a:avLst/>
          </a:prstGeom>
          <a:noFill/>
        </p:spPr>
        <p:txBody>
          <a:bodyPr wrap="square" rtlCol="0">
            <a:spAutoFit/>
          </a:bodyPr>
          <a:lstStyle/>
          <a:p>
            <a:r>
              <a:rPr lang="en-US" dirty="0" err="1">
                <a:solidFill>
                  <a:schemeClr val="bg1"/>
                </a:solidFill>
              </a:rPr>
              <a:t>ssRNA</a:t>
            </a:r>
            <a:endParaRPr lang="en-US" dirty="0">
              <a:solidFill>
                <a:schemeClr val="bg1"/>
              </a:solidFill>
            </a:endParaRPr>
          </a:p>
        </p:txBody>
      </p:sp>
      <p:pic>
        <p:nvPicPr>
          <p:cNvPr id="5" name="Picture 4">
            <a:extLst>
              <a:ext uri="{FF2B5EF4-FFF2-40B4-BE49-F238E27FC236}">
                <a16:creationId xmlns:a16="http://schemas.microsoft.com/office/drawing/2014/main" id="{49DE79CC-6EAC-2A49-BA57-CF72F9230A5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18250225">
            <a:off x="5921333" y="334579"/>
            <a:ext cx="1720080" cy="1720080"/>
          </a:xfrm>
          <a:prstGeom prst="rect">
            <a:avLst/>
          </a:prstGeom>
        </p:spPr>
      </p:pic>
      <p:pic>
        <p:nvPicPr>
          <p:cNvPr id="13" name="Picture 12">
            <a:extLst>
              <a:ext uri="{FF2B5EF4-FFF2-40B4-BE49-F238E27FC236}">
                <a16:creationId xmlns:a16="http://schemas.microsoft.com/office/drawing/2014/main" id="{54E35181-FB17-1444-8D17-68809CB2D2F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8115186">
            <a:off x="5583422" y="2245137"/>
            <a:ext cx="1783612" cy="1783612"/>
          </a:xfrm>
          <a:prstGeom prst="rect">
            <a:avLst/>
          </a:prstGeom>
        </p:spPr>
      </p:pic>
      <p:sp>
        <p:nvSpPr>
          <p:cNvPr id="14" name="TextBox 13">
            <a:extLst>
              <a:ext uri="{FF2B5EF4-FFF2-40B4-BE49-F238E27FC236}">
                <a16:creationId xmlns:a16="http://schemas.microsoft.com/office/drawing/2014/main" id="{28B4F733-0C89-B74B-90D1-5F8F98694915}"/>
              </a:ext>
            </a:extLst>
          </p:cNvPr>
          <p:cNvSpPr txBox="1"/>
          <p:nvPr/>
        </p:nvSpPr>
        <p:spPr>
          <a:xfrm>
            <a:off x="5925207" y="4503447"/>
            <a:ext cx="1596822" cy="307777"/>
          </a:xfrm>
          <a:prstGeom prst="rect">
            <a:avLst/>
          </a:prstGeom>
          <a:noFill/>
        </p:spPr>
        <p:txBody>
          <a:bodyPr wrap="square" rtlCol="0">
            <a:spAutoFit/>
          </a:bodyPr>
          <a:lstStyle/>
          <a:p>
            <a:r>
              <a:rPr lang="en-US" dirty="0" err="1">
                <a:solidFill>
                  <a:schemeClr val="bg1"/>
                </a:solidFill>
              </a:rPr>
              <a:t>Pulse+Terminals</a:t>
            </a:r>
            <a:endParaRPr lang="en-US" dirty="0">
              <a:solidFill>
                <a:schemeClr val="bg1"/>
              </a:solidFill>
            </a:endParaRPr>
          </a:p>
        </p:txBody>
      </p:sp>
      <p:sp>
        <p:nvSpPr>
          <p:cNvPr id="12" name="Oval 11">
            <a:extLst>
              <a:ext uri="{FF2B5EF4-FFF2-40B4-BE49-F238E27FC236}">
                <a16:creationId xmlns:a16="http://schemas.microsoft.com/office/drawing/2014/main" id="{8BFEC3F5-D8E3-7D4F-BD67-52D0A5512C6C}"/>
              </a:ext>
            </a:extLst>
          </p:cNvPr>
          <p:cNvSpPr/>
          <p:nvPr/>
        </p:nvSpPr>
        <p:spPr>
          <a:xfrm rot="16200000">
            <a:off x="6263141" y="2424165"/>
            <a:ext cx="1684562" cy="1196581"/>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206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It’s not the early pulse</a:t>
            </a:r>
          </a:p>
        </p:txBody>
      </p:sp>
      <p:sp>
        <p:nvSpPr>
          <p:cNvPr id="7" name="TextBox 6">
            <a:extLst>
              <a:ext uri="{FF2B5EF4-FFF2-40B4-BE49-F238E27FC236}">
                <a16:creationId xmlns:a16="http://schemas.microsoft.com/office/drawing/2014/main" id="{0580CB78-8E10-6544-9498-4DE9950DB6FE}"/>
              </a:ext>
            </a:extLst>
          </p:cNvPr>
          <p:cNvSpPr txBox="1"/>
          <p:nvPr/>
        </p:nvSpPr>
        <p:spPr>
          <a:xfrm>
            <a:off x="5782227" y="4419346"/>
            <a:ext cx="1998288" cy="307777"/>
          </a:xfrm>
          <a:prstGeom prst="rect">
            <a:avLst/>
          </a:prstGeom>
          <a:noFill/>
        </p:spPr>
        <p:txBody>
          <a:bodyPr wrap="square" rtlCol="0">
            <a:spAutoFit/>
          </a:bodyPr>
          <a:lstStyle/>
          <a:p>
            <a:r>
              <a:rPr lang="en-US" dirty="0">
                <a:solidFill>
                  <a:schemeClr val="bg1"/>
                </a:solidFill>
              </a:rPr>
              <a:t>Exc154/Exc154 Pulse</a:t>
            </a:r>
          </a:p>
        </p:txBody>
      </p:sp>
      <p:sp>
        <p:nvSpPr>
          <p:cNvPr id="9" name="TextBox 8">
            <a:extLst>
              <a:ext uri="{FF2B5EF4-FFF2-40B4-BE49-F238E27FC236}">
                <a16:creationId xmlns:a16="http://schemas.microsoft.com/office/drawing/2014/main" id="{EB9473CB-4562-3B46-AE09-204A10DA55AB}"/>
              </a:ext>
            </a:extLst>
          </p:cNvPr>
          <p:cNvSpPr txBox="1"/>
          <p:nvPr/>
        </p:nvSpPr>
        <p:spPr>
          <a:xfrm>
            <a:off x="1181625" y="4399315"/>
            <a:ext cx="1998288" cy="307777"/>
          </a:xfrm>
          <a:prstGeom prst="rect">
            <a:avLst/>
          </a:prstGeom>
          <a:noFill/>
        </p:spPr>
        <p:txBody>
          <a:bodyPr wrap="square" rtlCol="0">
            <a:spAutoFit/>
          </a:bodyPr>
          <a:lstStyle/>
          <a:p>
            <a:r>
              <a:rPr lang="en-US" dirty="0">
                <a:solidFill>
                  <a:schemeClr val="bg1"/>
                </a:solidFill>
              </a:rPr>
              <a:t>Exc154/Def Pulse</a:t>
            </a:r>
          </a:p>
        </p:txBody>
      </p:sp>
      <p:pic>
        <p:nvPicPr>
          <p:cNvPr id="5" name="Picture 4">
            <a:extLst>
              <a:ext uri="{FF2B5EF4-FFF2-40B4-BE49-F238E27FC236}">
                <a16:creationId xmlns:a16="http://schemas.microsoft.com/office/drawing/2014/main" id="{0CD4451C-FB90-5D4A-B4C0-AEC2A41C13D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18192253">
            <a:off x="5296823" y="1195994"/>
            <a:ext cx="2702219" cy="2702219"/>
          </a:xfrm>
          <a:prstGeom prst="rect">
            <a:avLst/>
          </a:prstGeom>
        </p:spPr>
      </p:pic>
      <p:pic>
        <p:nvPicPr>
          <p:cNvPr id="10" name="Picture 9">
            <a:extLst>
              <a:ext uri="{FF2B5EF4-FFF2-40B4-BE49-F238E27FC236}">
                <a16:creationId xmlns:a16="http://schemas.microsoft.com/office/drawing/2014/main" id="{6FFDA722-059F-5D44-830A-7D196920B52B}"/>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rot="8071472">
            <a:off x="837659" y="1427686"/>
            <a:ext cx="2296557" cy="2296557"/>
          </a:xfrm>
          <a:prstGeom prst="rect">
            <a:avLst/>
          </a:prstGeom>
        </p:spPr>
      </p:pic>
    </p:spTree>
    <p:extLst>
      <p:ext uri="{BB962C8B-B14F-4D97-AF65-F5344CB8AC3E}">
        <p14:creationId xmlns:p14="http://schemas.microsoft.com/office/powerpoint/2010/main" val="1941861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665961-7E56-A740-8B67-7167CE115E7C}"/>
              </a:ext>
            </a:extLst>
          </p:cNvPr>
          <p:cNvPicPr>
            <a:picLocks noChangeAspect="1"/>
          </p:cNvPicPr>
          <p:nvPr/>
        </p:nvPicPr>
        <p:blipFill>
          <a:blip r:embed="rId2"/>
          <a:srcRect/>
          <a:stretch/>
        </p:blipFill>
        <p:spPr>
          <a:xfrm>
            <a:off x="1923798" y="0"/>
            <a:ext cx="5296403" cy="5143499"/>
          </a:xfrm>
          <a:prstGeom prst="rect">
            <a:avLst/>
          </a:prstGeom>
        </p:spPr>
      </p:pic>
      <p:sp>
        <p:nvSpPr>
          <p:cNvPr id="4" name="Rectangle 3">
            <a:extLst>
              <a:ext uri="{FF2B5EF4-FFF2-40B4-BE49-F238E27FC236}">
                <a16:creationId xmlns:a16="http://schemas.microsoft.com/office/drawing/2014/main" id="{3DF67423-DFBC-604F-AED3-83B54D1AD0B4}"/>
              </a:ext>
            </a:extLst>
          </p:cNvPr>
          <p:cNvSpPr/>
          <p:nvPr/>
        </p:nvSpPr>
        <p:spPr>
          <a:xfrm>
            <a:off x="2434856" y="212651"/>
            <a:ext cx="2137144" cy="48378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047C1CD-D356-D442-90D5-30A30232F6ED}"/>
              </a:ext>
            </a:extLst>
          </p:cNvPr>
          <p:cNvSpPr/>
          <p:nvPr/>
        </p:nvSpPr>
        <p:spPr>
          <a:xfrm rot="2894267">
            <a:off x="4485392" y="3212034"/>
            <a:ext cx="2137144" cy="152612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424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08BAF-5D3C-474F-BA0C-F37B7FB7EAF4}"/>
              </a:ext>
            </a:extLst>
          </p:cNvPr>
          <p:cNvPicPr>
            <a:picLocks noChangeAspect="1"/>
          </p:cNvPicPr>
          <p:nvPr/>
        </p:nvPicPr>
        <p:blipFill>
          <a:blip r:embed="rId2"/>
          <a:srcRect/>
          <a:stretch/>
        </p:blipFill>
        <p:spPr>
          <a:xfrm>
            <a:off x="1935284" y="11154"/>
            <a:ext cx="5273432" cy="5121191"/>
          </a:xfrm>
          <a:prstGeom prst="rect">
            <a:avLst/>
          </a:prstGeom>
        </p:spPr>
      </p:pic>
    </p:spTree>
    <p:extLst>
      <p:ext uri="{BB962C8B-B14F-4D97-AF65-F5344CB8AC3E}">
        <p14:creationId xmlns:p14="http://schemas.microsoft.com/office/powerpoint/2010/main" val="3756467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08BAF-5D3C-474F-BA0C-F37B7FB7EAF4}"/>
              </a:ext>
            </a:extLst>
          </p:cNvPr>
          <p:cNvPicPr>
            <a:picLocks noChangeAspect="1"/>
          </p:cNvPicPr>
          <p:nvPr/>
        </p:nvPicPr>
        <p:blipFill>
          <a:blip r:embed="rId2"/>
          <a:srcRect/>
          <a:stretch/>
        </p:blipFill>
        <p:spPr>
          <a:xfrm>
            <a:off x="1935284" y="11154"/>
            <a:ext cx="5273432" cy="5121191"/>
          </a:xfrm>
          <a:prstGeom prst="rect">
            <a:avLst/>
          </a:prstGeom>
        </p:spPr>
      </p:pic>
      <p:sp>
        <p:nvSpPr>
          <p:cNvPr id="2" name="Oval 1">
            <a:extLst>
              <a:ext uri="{FF2B5EF4-FFF2-40B4-BE49-F238E27FC236}">
                <a16:creationId xmlns:a16="http://schemas.microsoft.com/office/drawing/2014/main" id="{3C3D4954-24EC-AC44-98F6-9BA77BAB3D77}"/>
              </a:ext>
            </a:extLst>
          </p:cNvPr>
          <p:cNvSpPr/>
          <p:nvPr/>
        </p:nvSpPr>
        <p:spPr>
          <a:xfrm rot="1519215">
            <a:off x="2979295" y="1516681"/>
            <a:ext cx="1483371" cy="2938392"/>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E58C777-487D-FB42-9C5B-B2B82AB053F8}"/>
              </a:ext>
            </a:extLst>
          </p:cNvPr>
          <p:cNvSpPr txBox="1"/>
          <p:nvPr/>
        </p:nvSpPr>
        <p:spPr>
          <a:xfrm>
            <a:off x="7410892" y="4261800"/>
            <a:ext cx="1360968" cy="738664"/>
          </a:xfrm>
          <a:prstGeom prst="rect">
            <a:avLst/>
          </a:prstGeom>
          <a:noFill/>
        </p:spPr>
        <p:txBody>
          <a:bodyPr wrap="square" rtlCol="0">
            <a:spAutoFit/>
          </a:bodyPr>
          <a:lstStyle/>
          <a:p>
            <a:r>
              <a:rPr lang="en-US" dirty="0" err="1">
                <a:solidFill>
                  <a:schemeClr val="bg1"/>
                </a:solidFill>
              </a:rPr>
              <a:t>Transvectional</a:t>
            </a:r>
            <a:r>
              <a:rPr lang="en-US" dirty="0">
                <a:solidFill>
                  <a:schemeClr val="bg1"/>
                </a:solidFill>
              </a:rPr>
              <a:t> Chromatin Compaction?</a:t>
            </a:r>
          </a:p>
        </p:txBody>
      </p:sp>
    </p:spTree>
    <p:extLst>
      <p:ext uri="{BB962C8B-B14F-4D97-AF65-F5344CB8AC3E}">
        <p14:creationId xmlns:p14="http://schemas.microsoft.com/office/powerpoint/2010/main" val="3447931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AB0FC5-9F7B-C94E-B28B-1775BAD5A462}"/>
              </a:ext>
            </a:extLst>
          </p:cNvPr>
          <p:cNvSpPr txBox="1"/>
          <p:nvPr/>
        </p:nvSpPr>
        <p:spPr>
          <a:xfrm>
            <a:off x="606056" y="212651"/>
            <a:ext cx="7421525" cy="523220"/>
          </a:xfrm>
          <a:prstGeom prst="rect">
            <a:avLst/>
          </a:prstGeom>
          <a:noFill/>
        </p:spPr>
        <p:txBody>
          <a:bodyPr wrap="square" rtlCol="0">
            <a:spAutoFit/>
          </a:bodyPr>
          <a:lstStyle/>
          <a:p>
            <a:r>
              <a:rPr lang="en-US" sz="2800" dirty="0">
                <a:solidFill>
                  <a:schemeClr val="bg1"/>
                </a:solidFill>
                <a:latin typeface="+mj-lt"/>
              </a:rPr>
              <a:t>Pairing Sensitive Silencing: A Brief Summary</a:t>
            </a:r>
          </a:p>
        </p:txBody>
      </p:sp>
      <p:pic>
        <p:nvPicPr>
          <p:cNvPr id="4" name="Picture 3">
            <a:extLst>
              <a:ext uri="{FF2B5EF4-FFF2-40B4-BE49-F238E27FC236}">
                <a16:creationId xmlns:a16="http://schemas.microsoft.com/office/drawing/2014/main" id="{2377C6FD-EBB3-F94A-B1EA-FA039B59583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85608" y="1554238"/>
            <a:ext cx="3434023" cy="2035023"/>
          </a:xfrm>
          <a:prstGeom prst="rect">
            <a:avLst/>
          </a:prstGeom>
        </p:spPr>
      </p:pic>
      <p:sp>
        <p:nvSpPr>
          <p:cNvPr id="5" name="TextBox 4">
            <a:extLst>
              <a:ext uri="{FF2B5EF4-FFF2-40B4-BE49-F238E27FC236}">
                <a16:creationId xmlns:a16="http://schemas.microsoft.com/office/drawing/2014/main" id="{C782FCC1-22A4-954D-AA4D-95775F3FC50F}"/>
              </a:ext>
            </a:extLst>
          </p:cNvPr>
          <p:cNvSpPr txBox="1"/>
          <p:nvPr/>
        </p:nvSpPr>
        <p:spPr>
          <a:xfrm>
            <a:off x="31897" y="4620280"/>
            <a:ext cx="1148317" cy="523220"/>
          </a:xfrm>
          <a:prstGeom prst="rect">
            <a:avLst/>
          </a:prstGeom>
          <a:noFill/>
        </p:spPr>
        <p:txBody>
          <a:bodyPr wrap="square" rtlCol="0">
            <a:spAutoFit/>
          </a:bodyPr>
          <a:lstStyle/>
          <a:p>
            <a:r>
              <a:rPr lang="en-US" dirty="0">
                <a:solidFill>
                  <a:schemeClr val="bg1"/>
                </a:solidFill>
              </a:rPr>
              <a:t>Tian, et al., 2019</a:t>
            </a:r>
          </a:p>
        </p:txBody>
      </p:sp>
      <p:sp>
        <p:nvSpPr>
          <p:cNvPr id="6" name="TextBox 5">
            <a:extLst>
              <a:ext uri="{FF2B5EF4-FFF2-40B4-BE49-F238E27FC236}">
                <a16:creationId xmlns:a16="http://schemas.microsoft.com/office/drawing/2014/main" id="{52005225-CB85-5B4A-A735-34CCAF0756AD}"/>
              </a:ext>
            </a:extLst>
          </p:cNvPr>
          <p:cNvSpPr txBox="1"/>
          <p:nvPr/>
        </p:nvSpPr>
        <p:spPr>
          <a:xfrm>
            <a:off x="4572000" y="1879251"/>
            <a:ext cx="3593804" cy="1384995"/>
          </a:xfrm>
          <a:prstGeom prst="rect">
            <a:avLst/>
          </a:prstGeom>
          <a:noFill/>
          <a:ln>
            <a:solidFill>
              <a:schemeClr val="accent5"/>
            </a:solidFill>
          </a:ln>
        </p:spPr>
        <p:txBody>
          <a:bodyPr wrap="square" rtlCol="0">
            <a:spAutoFit/>
          </a:bodyPr>
          <a:lstStyle/>
          <a:p>
            <a:r>
              <a:rPr lang="en-US" dirty="0">
                <a:solidFill>
                  <a:schemeClr val="bg1"/>
                </a:solidFill>
              </a:rPr>
              <a:t>Two PRE elements enhance silencing activity of each other </a:t>
            </a:r>
          </a:p>
          <a:p>
            <a:r>
              <a:rPr lang="en-US" dirty="0">
                <a:solidFill>
                  <a:schemeClr val="bg1"/>
                </a:solidFill>
              </a:rPr>
              <a:t>A lot of pioneering work on this was done by Judith </a:t>
            </a:r>
            <a:r>
              <a:rPr lang="en-US" dirty="0" err="1">
                <a:solidFill>
                  <a:schemeClr val="bg1"/>
                </a:solidFill>
              </a:rPr>
              <a:t>Kassis</a:t>
            </a:r>
            <a:r>
              <a:rPr lang="en-US" dirty="0">
                <a:solidFill>
                  <a:schemeClr val="bg1"/>
                </a:solidFill>
              </a:rPr>
              <a:t>, but I also think that Kayla did work some work on pairing sensitive silencing as well </a:t>
            </a:r>
          </a:p>
        </p:txBody>
      </p:sp>
    </p:spTree>
    <p:extLst>
      <p:ext uri="{BB962C8B-B14F-4D97-AF65-F5344CB8AC3E}">
        <p14:creationId xmlns:p14="http://schemas.microsoft.com/office/powerpoint/2010/main" val="786862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4EB87FD-85C4-8A42-A44C-562313242B90}"/>
              </a:ext>
            </a:extLst>
          </p:cNvPr>
          <p:cNvPicPr>
            <a:picLocks noChangeAspect="1"/>
          </p:cNvPicPr>
          <p:nvPr/>
        </p:nvPicPr>
        <p:blipFill>
          <a:blip r:embed="rId3"/>
          <a:stretch>
            <a:fillRect/>
          </a:stretch>
        </p:blipFill>
        <p:spPr>
          <a:xfrm>
            <a:off x="444338" y="701518"/>
            <a:ext cx="8320456" cy="536804"/>
          </a:xfrm>
          <a:prstGeom prst="rect">
            <a:avLst/>
          </a:prstGeom>
          <a:ln>
            <a:noFill/>
          </a:ln>
        </p:spPr>
      </p:pic>
      <p:sp>
        <p:nvSpPr>
          <p:cNvPr id="3" name="TextBox 2">
            <a:extLst>
              <a:ext uri="{FF2B5EF4-FFF2-40B4-BE49-F238E27FC236}">
                <a16:creationId xmlns:a16="http://schemas.microsoft.com/office/drawing/2014/main" id="{93F44656-F658-F34D-82B7-8929523AFA7D}"/>
              </a:ext>
            </a:extLst>
          </p:cNvPr>
          <p:cNvSpPr txBox="1"/>
          <p:nvPr/>
        </p:nvSpPr>
        <p:spPr>
          <a:xfrm>
            <a:off x="1181678" y="223108"/>
            <a:ext cx="1189749" cy="253916"/>
          </a:xfrm>
          <a:prstGeom prst="rect">
            <a:avLst/>
          </a:prstGeom>
          <a:noFill/>
        </p:spPr>
        <p:txBody>
          <a:bodyPr wrap="none" rtlCol="0">
            <a:spAutoFit/>
          </a:bodyPr>
          <a:lstStyle/>
          <a:p>
            <a:pPr algn="ctr"/>
            <a:r>
              <a:rPr lang="en-US" sz="1050" b="1" dirty="0">
                <a:latin typeface="Helvetica" pitchFamily="2" charset="0"/>
              </a:rPr>
              <a:t>50 kb Upstream</a:t>
            </a:r>
          </a:p>
        </p:txBody>
      </p:sp>
      <p:sp>
        <p:nvSpPr>
          <p:cNvPr id="4" name="TextBox 3">
            <a:extLst>
              <a:ext uri="{FF2B5EF4-FFF2-40B4-BE49-F238E27FC236}">
                <a16:creationId xmlns:a16="http://schemas.microsoft.com/office/drawing/2014/main" id="{4D80E448-E94D-3749-841D-61032FCD2E48}"/>
              </a:ext>
            </a:extLst>
          </p:cNvPr>
          <p:cNvSpPr txBox="1"/>
          <p:nvPr/>
        </p:nvSpPr>
        <p:spPr>
          <a:xfrm>
            <a:off x="6860818" y="223108"/>
            <a:ext cx="1375698" cy="253916"/>
          </a:xfrm>
          <a:prstGeom prst="rect">
            <a:avLst/>
          </a:prstGeom>
          <a:noFill/>
        </p:spPr>
        <p:txBody>
          <a:bodyPr wrap="none" rtlCol="0">
            <a:spAutoFit/>
          </a:bodyPr>
          <a:lstStyle/>
          <a:p>
            <a:pPr algn="ctr"/>
            <a:r>
              <a:rPr lang="en-US" sz="1050" b="1" dirty="0">
                <a:latin typeface="Helvetica" pitchFamily="2" charset="0"/>
              </a:rPr>
              <a:t>50 kb Downstream</a:t>
            </a:r>
          </a:p>
        </p:txBody>
      </p:sp>
      <p:sp>
        <p:nvSpPr>
          <p:cNvPr id="5" name="TextBox 4">
            <a:extLst>
              <a:ext uri="{FF2B5EF4-FFF2-40B4-BE49-F238E27FC236}">
                <a16:creationId xmlns:a16="http://schemas.microsoft.com/office/drawing/2014/main" id="{CC95D826-8179-5444-8DC7-06CFD9D01D19}"/>
              </a:ext>
            </a:extLst>
          </p:cNvPr>
          <p:cNvSpPr txBox="1"/>
          <p:nvPr/>
        </p:nvSpPr>
        <p:spPr>
          <a:xfrm>
            <a:off x="3969470" y="223108"/>
            <a:ext cx="1149675" cy="253916"/>
          </a:xfrm>
          <a:prstGeom prst="rect">
            <a:avLst/>
          </a:prstGeom>
          <a:noFill/>
        </p:spPr>
        <p:txBody>
          <a:bodyPr wrap="none" rtlCol="0">
            <a:spAutoFit/>
          </a:bodyPr>
          <a:lstStyle/>
          <a:p>
            <a:pPr algn="ctr"/>
            <a:r>
              <a:rPr lang="en-US" sz="1050" b="1" dirty="0">
                <a:latin typeface="Helvetica" pitchFamily="2" charset="0"/>
              </a:rPr>
              <a:t>65 kb </a:t>
            </a:r>
            <a:r>
              <a:rPr lang="en-US" sz="1050" b="1" i="1" dirty="0" err="1">
                <a:latin typeface="Helvetica" pitchFamily="2" charset="0"/>
              </a:rPr>
              <a:t>ss</a:t>
            </a:r>
            <a:r>
              <a:rPr lang="en-US" sz="1050" b="1" dirty="0">
                <a:latin typeface="Helvetica" pitchFamily="2" charset="0"/>
              </a:rPr>
              <a:t> Locus</a:t>
            </a:r>
          </a:p>
        </p:txBody>
      </p:sp>
      <p:pic>
        <p:nvPicPr>
          <p:cNvPr id="6" name="Picture 5">
            <a:extLst>
              <a:ext uri="{FF2B5EF4-FFF2-40B4-BE49-F238E27FC236}">
                <a16:creationId xmlns:a16="http://schemas.microsoft.com/office/drawing/2014/main" id="{B08B823E-10F2-EE48-BFF1-71519856ADBB}"/>
              </a:ext>
            </a:extLst>
          </p:cNvPr>
          <p:cNvPicPr>
            <a:picLocks noChangeAspect="1"/>
          </p:cNvPicPr>
          <p:nvPr/>
        </p:nvPicPr>
        <p:blipFill>
          <a:blip r:embed="rId4"/>
          <a:stretch>
            <a:fillRect/>
          </a:stretch>
        </p:blipFill>
        <p:spPr>
          <a:xfrm>
            <a:off x="1273822" y="1598728"/>
            <a:ext cx="1416437" cy="3147637"/>
          </a:xfrm>
          <a:prstGeom prst="rect">
            <a:avLst/>
          </a:prstGeom>
        </p:spPr>
      </p:pic>
      <p:pic>
        <p:nvPicPr>
          <p:cNvPr id="8" name="Picture 7">
            <a:extLst>
              <a:ext uri="{FF2B5EF4-FFF2-40B4-BE49-F238E27FC236}">
                <a16:creationId xmlns:a16="http://schemas.microsoft.com/office/drawing/2014/main" id="{BF4ECAA7-AD81-844A-9E0F-71045A4EA91D}"/>
              </a:ext>
            </a:extLst>
          </p:cNvPr>
          <p:cNvPicPr>
            <a:picLocks noChangeAspect="1"/>
          </p:cNvPicPr>
          <p:nvPr/>
        </p:nvPicPr>
        <p:blipFill>
          <a:blip r:embed="rId5"/>
          <a:stretch>
            <a:fillRect/>
          </a:stretch>
        </p:blipFill>
        <p:spPr>
          <a:xfrm>
            <a:off x="5202677" y="1843840"/>
            <a:ext cx="1757322" cy="2657414"/>
          </a:xfrm>
          <a:prstGeom prst="rect">
            <a:avLst/>
          </a:prstGeom>
        </p:spPr>
      </p:pic>
      <p:grpSp>
        <p:nvGrpSpPr>
          <p:cNvPr id="10" name="Group 9">
            <a:extLst>
              <a:ext uri="{FF2B5EF4-FFF2-40B4-BE49-F238E27FC236}">
                <a16:creationId xmlns:a16="http://schemas.microsoft.com/office/drawing/2014/main" id="{F569C0C0-C1F4-954D-B4E6-71111A349951}"/>
              </a:ext>
            </a:extLst>
          </p:cNvPr>
          <p:cNvGrpSpPr/>
          <p:nvPr/>
        </p:nvGrpSpPr>
        <p:grpSpPr>
          <a:xfrm>
            <a:off x="3288394" y="1639842"/>
            <a:ext cx="1353557" cy="3065410"/>
            <a:chOff x="4750237" y="2241273"/>
            <a:chExt cx="1804743" cy="4087213"/>
          </a:xfrm>
        </p:grpSpPr>
        <p:pic>
          <p:nvPicPr>
            <p:cNvPr id="7" name="Picture 6">
              <a:extLst>
                <a:ext uri="{FF2B5EF4-FFF2-40B4-BE49-F238E27FC236}">
                  <a16:creationId xmlns:a16="http://schemas.microsoft.com/office/drawing/2014/main" id="{5C292BC7-7FC9-034D-9B31-5958E125815F}"/>
                </a:ext>
              </a:extLst>
            </p:cNvPr>
            <p:cNvPicPr>
              <a:picLocks noChangeAspect="1"/>
            </p:cNvPicPr>
            <p:nvPr/>
          </p:nvPicPr>
          <p:blipFill>
            <a:blip r:embed="rId6"/>
            <a:stretch>
              <a:fillRect/>
            </a:stretch>
          </p:blipFill>
          <p:spPr>
            <a:xfrm>
              <a:off x="5419862" y="2944569"/>
              <a:ext cx="711185" cy="2680620"/>
            </a:xfrm>
            <a:prstGeom prst="rect">
              <a:avLst/>
            </a:prstGeom>
          </p:spPr>
        </p:pic>
        <p:pic>
          <p:nvPicPr>
            <p:cNvPr id="9" name="Picture 8">
              <a:extLst>
                <a:ext uri="{FF2B5EF4-FFF2-40B4-BE49-F238E27FC236}">
                  <a16:creationId xmlns:a16="http://schemas.microsoft.com/office/drawing/2014/main" id="{F1CCA5C6-10DB-6B4A-BC99-5C9033ACB155}"/>
                </a:ext>
              </a:extLst>
            </p:cNvPr>
            <p:cNvPicPr>
              <a:picLocks noChangeAspect="1"/>
            </p:cNvPicPr>
            <p:nvPr/>
          </p:nvPicPr>
          <p:blipFill>
            <a:blip r:embed="rId7"/>
            <a:stretch>
              <a:fillRect/>
            </a:stretch>
          </p:blipFill>
          <p:spPr>
            <a:xfrm>
              <a:off x="4750237" y="2241273"/>
              <a:ext cx="1804743" cy="4087213"/>
            </a:xfrm>
            <a:prstGeom prst="rect">
              <a:avLst/>
            </a:prstGeom>
          </p:spPr>
        </p:pic>
      </p:grpSp>
      <p:sp>
        <p:nvSpPr>
          <p:cNvPr id="11" name="TextBox 10">
            <a:extLst>
              <a:ext uri="{FF2B5EF4-FFF2-40B4-BE49-F238E27FC236}">
                <a16:creationId xmlns:a16="http://schemas.microsoft.com/office/drawing/2014/main" id="{1C15E9A0-1D16-0E44-96DB-F41AFAB900D1}"/>
              </a:ext>
            </a:extLst>
          </p:cNvPr>
          <p:cNvSpPr txBox="1"/>
          <p:nvPr/>
        </p:nvSpPr>
        <p:spPr>
          <a:xfrm>
            <a:off x="5700465" y="2779761"/>
            <a:ext cx="761747" cy="253916"/>
          </a:xfrm>
          <a:prstGeom prst="rect">
            <a:avLst/>
          </a:prstGeom>
          <a:noFill/>
        </p:spPr>
        <p:txBody>
          <a:bodyPr wrap="none" rtlCol="0">
            <a:spAutoFit/>
          </a:bodyPr>
          <a:lstStyle/>
          <a:p>
            <a:pPr algn="ctr"/>
            <a:r>
              <a:rPr lang="en-US" sz="1050" b="1" dirty="0">
                <a:latin typeface="Helvetica" pitchFamily="2" charset="0"/>
              </a:rPr>
              <a:t>Compact</a:t>
            </a:r>
          </a:p>
        </p:txBody>
      </p:sp>
      <p:sp>
        <p:nvSpPr>
          <p:cNvPr id="12" name="TextBox 11">
            <a:extLst>
              <a:ext uri="{FF2B5EF4-FFF2-40B4-BE49-F238E27FC236}">
                <a16:creationId xmlns:a16="http://schemas.microsoft.com/office/drawing/2014/main" id="{75F534BB-7436-1C4A-B06F-426CEAA47DF0}"/>
              </a:ext>
            </a:extLst>
          </p:cNvPr>
          <p:cNvSpPr txBox="1"/>
          <p:nvPr/>
        </p:nvSpPr>
        <p:spPr>
          <a:xfrm>
            <a:off x="5817484" y="4607865"/>
            <a:ext cx="527709" cy="253916"/>
          </a:xfrm>
          <a:prstGeom prst="rect">
            <a:avLst/>
          </a:prstGeom>
          <a:noFill/>
        </p:spPr>
        <p:txBody>
          <a:bodyPr wrap="none" rtlCol="0">
            <a:spAutoFit/>
          </a:bodyPr>
          <a:lstStyle/>
          <a:p>
            <a:pPr algn="ctr"/>
            <a:r>
              <a:rPr lang="en-US" sz="1050" b="1" dirty="0">
                <a:latin typeface="Helvetica" pitchFamily="2" charset="0"/>
              </a:rPr>
              <a:t>Open</a:t>
            </a:r>
          </a:p>
        </p:txBody>
      </p:sp>
      <p:sp>
        <p:nvSpPr>
          <p:cNvPr id="13" name="TextBox 12">
            <a:extLst>
              <a:ext uri="{FF2B5EF4-FFF2-40B4-BE49-F238E27FC236}">
                <a16:creationId xmlns:a16="http://schemas.microsoft.com/office/drawing/2014/main" id="{CD17F4DB-3BAB-7947-90CA-051BC202FB47}"/>
              </a:ext>
            </a:extLst>
          </p:cNvPr>
          <p:cNvSpPr txBox="1"/>
          <p:nvPr/>
        </p:nvSpPr>
        <p:spPr>
          <a:xfrm>
            <a:off x="214425" y="2167313"/>
            <a:ext cx="870751" cy="415498"/>
          </a:xfrm>
          <a:prstGeom prst="rect">
            <a:avLst/>
          </a:prstGeom>
          <a:noFill/>
        </p:spPr>
        <p:txBody>
          <a:bodyPr wrap="none" rtlCol="0">
            <a:spAutoFit/>
          </a:bodyPr>
          <a:lstStyle/>
          <a:p>
            <a:pPr algn="ctr"/>
            <a:r>
              <a:rPr lang="en-US" sz="2100" b="1" dirty="0" err="1">
                <a:latin typeface="Helvetica" pitchFamily="2" charset="0"/>
              </a:rPr>
              <a:t>Ss</a:t>
            </a:r>
            <a:r>
              <a:rPr lang="en-US" sz="2100" b="1" baseline="30000" dirty="0" err="1">
                <a:latin typeface="Helvetica" pitchFamily="2" charset="0"/>
              </a:rPr>
              <a:t>OFF</a:t>
            </a:r>
            <a:endParaRPr lang="en-US" sz="2100" b="1" dirty="0">
              <a:latin typeface="Helvetica" pitchFamily="2" charset="0"/>
            </a:endParaRPr>
          </a:p>
        </p:txBody>
      </p:sp>
      <p:sp>
        <p:nvSpPr>
          <p:cNvPr id="14" name="TextBox 13">
            <a:extLst>
              <a:ext uri="{FF2B5EF4-FFF2-40B4-BE49-F238E27FC236}">
                <a16:creationId xmlns:a16="http://schemas.microsoft.com/office/drawing/2014/main" id="{822AA185-D222-D54F-84C9-1B2BA3B2F4ED}"/>
              </a:ext>
            </a:extLst>
          </p:cNvPr>
          <p:cNvSpPr txBox="1"/>
          <p:nvPr/>
        </p:nvSpPr>
        <p:spPr>
          <a:xfrm>
            <a:off x="258507" y="3785363"/>
            <a:ext cx="782587" cy="415498"/>
          </a:xfrm>
          <a:prstGeom prst="rect">
            <a:avLst/>
          </a:prstGeom>
          <a:noFill/>
        </p:spPr>
        <p:txBody>
          <a:bodyPr wrap="none" rtlCol="0">
            <a:spAutoFit/>
          </a:bodyPr>
          <a:lstStyle/>
          <a:p>
            <a:pPr algn="ctr"/>
            <a:r>
              <a:rPr lang="en-US" sz="2100" b="1" dirty="0" err="1">
                <a:latin typeface="Helvetica" pitchFamily="2" charset="0"/>
              </a:rPr>
              <a:t>Ss</a:t>
            </a:r>
            <a:r>
              <a:rPr lang="en-US" sz="2100" b="1" baseline="30000" dirty="0" err="1">
                <a:latin typeface="Helvetica" pitchFamily="2" charset="0"/>
              </a:rPr>
              <a:t>ON</a:t>
            </a:r>
            <a:endParaRPr lang="en-US" sz="2100" b="1" dirty="0">
              <a:latin typeface="Helvetica" pitchFamily="2" charset="0"/>
            </a:endParaRPr>
          </a:p>
        </p:txBody>
      </p:sp>
      <p:sp>
        <p:nvSpPr>
          <p:cNvPr id="15" name="Left Bracket 14">
            <a:extLst>
              <a:ext uri="{FF2B5EF4-FFF2-40B4-BE49-F238E27FC236}">
                <a16:creationId xmlns:a16="http://schemas.microsoft.com/office/drawing/2014/main" id="{E712D6AA-A60E-E749-95D4-B208234B97FF}"/>
              </a:ext>
            </a:extLst>
          </p:cNvPr>
          <p:cNvSpPr/>
          <p:nvPr/>
        </p:nvSpPr>
        <p:spPr>
          <a:xfrm rot="3435982">
            <a:off x="4067150" y="2080215"/>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6" name="Left Bracket 15">
            <a:extLst>
              <a:ext uri="{FF2B5EF4-FFF2-40B4-BE49-F238E27FC236}">
                <a16:creationId xmlns:a16="http://schemas.microsoft.com/office/drawing/2014/main" id="{90DE3F94-3289-AF49-86C2-44D0FF2E7097}"/>
              </a:ext>
            </a:extLst>
          </p:cNvPr>
          <p:cNvSpPr/>
          <p:nvPr/>
        </p:nvSpPr>
        <p:spPr>
          <a:xfrm rot="10200056">
            <a:off x="4269459" y="2182204"/>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TextBox 16">
            <a:extLst>
              <a:ext uri="{FF2B5EF4-FFF2-40B4-BE49-F238E27FC236}">
                <a16:creationId xmlns:a16="http://schemas.microsoft.com/office/drawing/2014/main" id="{1B28A561-C92A-EA41-8EE0-4F5F2FD32CC0}"/>
              </a:ext>
            </a:extLst>
          </p:cNvPr>
          <p:cNvSpPr txBox="1"/>
          <p:nvPr/>
        </p:nvSpPr>
        <p:spPr>
          <a:xfrm>
            <a:off x="3869044" y="185321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18" name="TextBox 17">
            <a:extLst>
              <a:ext uri="{FF2B5EF4-FFF2-40B4-BE49-F238E27FC236}">
                <a16:creationId xmlns:a16="http://schemas.microsoft.com/office/drawing/2014/main" id="{F2F618D7-E7C9-AB48-8661-263E5F3F57F2}"/>
              </a:ext>
            </a:extLst>
          </p:cNvPr>
          <p:cNvSpPr txBox="1"/>
          <p:nvPr/>
        </p:nvSpPr>
        <p:spPr>
          <a:xfrm>
            <a:off x="4292847" y="2070639"/>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19" name="Left Bracket 18">
            <a:extLst>
              <a:ext uri="{FF2B5EF4-FFF2-40B4-BE49-F238E27FC236}">
                <a16:creationId xmlns:a16="http://schemas.microsoft.com/office/drawing/2014/main" id="{29399CB5-7E8E-BF42-97A8-04AC6F885AE0}"/>
              </a:ext>
            </a:extLst>
          </p:cNvPr>
          <p:cNvSpPr/>
          <p:nvPr/>
        </p:nvSpPr>
        <p:spPr>
          <a:xfrm rot="2974726">
            <a:off x="3853792" y="3846473"/>
            <a:ext cx="34289" cy="23563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Left Bracket 19">
            <a:extLst>
              <a:ext uri="{FF2B5EF4-FFF2-40B4-BE49-F238E27FC236}">
                <a16:creationId xmlns:a16="http://schemas.microsoft.com/office/drawing/2014/main" id="{4127C466-15FD-8940-93D8-8AFDB93A2B60}"/>
              </a:ext>
            </a:extLst>
          </p:cNvPr>
          <p:cNvSpPr/>
          <p:nvPr/>
        </p:nvSpPr>
        <p:spPr>
          <a:xfrm rot="5400000">
            <a:off x="4120205" y="3735166"/>
            <a:ext cx="46777" cy="232579"/>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TextBox 20">
            <a:extLst>
              <a:ext uri="{FF2B5EF4-FFF2-40B4-BE49-F238E27FC236}">
                <a16:creationId xmlns:a16="http://schemas.microsoft.com/office/drawing/2014/main" id="{651A4233-B38D-F74E-9435-D426953D9976}"/>
              </a:ext>
            </a:extLst>
          </p:cNvPr>
          <p:cNvSpPr txBox="1"/>
          <p:nvPr/>
        </p:nvSpPr>
        <p:spPr>
          <a:xfrm>
            <a:off x="3630076" y="367685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22" name="TextBox 21">
            <a:extLst>
              <a:ext uri="{FF2B5EF4-FFF2-40B4-BE49-F238E27FC236}">
                <a16:creationId xmlns:a16="http://schemas.microsoft.com/office/drawing/2014/main" id="{21F85052-6870-034D-869D-4DE422A9D314}"/>
              </a:ext>
            </a:extLst>
          </p:cNvPr>
          <p:cNvSpPr txBox="1"/>
          <p:nvPr/>
        </p:nvSpPr>
        <p:spPr>
          <a:xfrm>
            <a:off x="3986046" y="3551068"/>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24" name="Rectangle 23">
            <a:extLst>
              <a:ext uri="{FF2B5EF4-FFF2-40B4-BE49-F238E27FC236}">
                <a16:creationId xmlns:a16="http://schemas.microsoft.com/office/drawing/2014/main" id="{69C13561-D512-A74D-A25B-76B3268978D5}"/>
              </a:ext>
            </a:extLst>
          </p:cNvPr>
          <p:cNvSpPr/>
          <p:nvPr/>
        </p:nvSpPr>
        <p:spPr>
          <a:xfrm>
            <a:off x="236708" y="1508761"/>
            <a:ext cx="6870675" cy="349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88E21B55-4A3D-7C4F-BD37-B45B0BBB3CC9}"/>
              </a:ext>
            </a:extLst>
          </p:cNvPr>
          <p:cNvSpPr/>
          <p:nvPr/>
        </p:nvSpPr>
        <p:spPr>
          <a:xfrm>
            <a:off x="425101" y="119585"/>
            <a:ext cx="8433698" cy="7807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Box 1">
            <a:extLst>
              <a:ext uri="{FF2B5EF4-FFF2-40B4-BE49-F238E27FC236}">
                <a16:creationId xmlns:a16="http://schemas.microsoft.com/office/drawing/2014/main" id="{060ECA0F-1A85-1E4C-AA1F-C2785F06ED06}"/>
              </a:ext>
            </a:extLst>
          </p:cNvPr>
          <p:cNvSpPr txBox="1"/>
          <p:nvPr/>
        </p:nvSpPr>
        <p:spPr>
          <a:xfrm>
            <a:off x="285201" y="202666"/>
            <a:ext cx="8762173" cy="584775"/>
          </a:xfrm>
          <a:prstGeom prst="rect">
            <a:avLst/>
          </a:prstGeom>
          <a:noFill/>
        </p:spPr>
        <p:txBody>
          <a:bodyPr wrap="square" rtlCol="0">
            <a:spAutoFit/>
          </a:bodyPr>
          <a:lstStyle/>
          <a:p>
            <a:r>
              <a:rPr lang="en-US" sz="3200" dirty="0">
                <a:solidFill>
                  <a:schemeClr val="bg1"/>
                </a:solidFill>
                <a:latin typeface="+mj-lt"/>
              </a:rPr>
              <a:t>What does the chromatin look like: DNA-FISH</a:t>
            </a:r>
          </a:p>
        </p:txBody>
      </p:sp>
    </p:spTree>
    <p:extLst>
      <p:ext uri="{BB962C8B-B14F-4D97-AF65-F5344CB8AC3E}">
        <p14:creationId xmlns:p14="http://schemas.microsoft.com/office/powerpoint/2010/main" val="1062637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F44656-F658-F34D-82B7-8929523AFA7D}"/>
              </a:ext>
            </a:extLst>
          </p:cNvPr>
          <p:cNvSpPr txBox="1"/>
          <p:nvPr/>
        </p:nvSpPr>
        <p:spPr>
          <a:xfrm>
            <a:off x="1181678" y="223108"/>
            <a:ext cx="1189749" cy="253916"/>
          </a:xfrm>
          <a:prstGeom prst="rect">
            <a:avLst/>
          </a:prstGeom>
          <a:noFill/>
        </p:spPr>
        <p:txBody>
          <a:bodyPr wrap="none" rtlCol="0">
            <a:spAutoFit/>
          </a:bodyPr>
          <a:lstStyle/>
          <a:p>
            <a:pPr algn="ctr"/>
            <a:r>
              <a:rPr lang="en-US" sz="1050" b="1" dirty="0">
                <a:latin typeface="Helvetica" pitchFamily="2" charset="0"/>
              </a:rPr>
              <a:t>50 kb Upstream</a:t>
            </a:r>
          </a:p>
        </p:txBody>
      </p:sp>
      <p:sp>
        <p:nvSpPr>
          <p:cNvPr id="4" name="TextBox 3">
            <a:extLst>
              <a:ext uri="{FF2B5EF4-FFF2-40B4-BE49-F238E27FC236}">
                <a16:creationId xmlns:a16="http://schemas.microsoft.com/office/drawing/2014/main" id="{4D80E448-E94D-3749-841D-61032FCD2E48}"/>
              </a:ext>
            </a:extLst>
          </p:cNvPr>
          <p:cNvSpPr txBox="1"/>
          <p:nvPr/>
        </p:nvSpPr>
        <p:spPr>
          <a:xfrm>
            <a:off x="6860818" y="223108"/>
            <a:ext cx="1375698" cy="253916"/>
          </a:xfrm>
          <a:prstGeom prst="rect">
            <a:avLst/>
          </a:prstGeom>
          <a:noFill/>
        </p:spPr>
        <p:txBody>
          <a:bodyPr wrap="none" rtlCol="0">
            <a:spAutoFit/>
          </a:bodyPr>
          <a:lstStyle/>
          <a:p>
            <a:pPr algn="ctr"/>
            <a:r>
              <a:rPr lang="en-US" sz="1050" b="1" dirty="0">
                <a:latin typeface="Helvetica" pitchFamily="2" charset="0"/>
              </a:rPr>
              <a:t>50 kb Downstream</a:t>
            </a:r>
          </a:p>
        </p:txBody>
      </p:sp>
      <p:sp>
        <p:nvSpPr>
          <p:cNvPr id="5" name="TextBox 4">
            <a:extLst>
              <a:ext uri="{FF2B5EF4-FFF2-40B4-BE49-F238E27FC236}">
                <a16:creationId xmlns:a16="http://schemas.microsoft.com/office/drawing/2014/main" id="{CC95D826-8179-5444-8DC7-06CFD9D01D19}"/>
              </a:ext>
            </a:extLst>
          </p:cNvPr>
          <p:cNvSpPr txBox="1"/>
          <p:nvPr/>
        </p:nvSpPr>
        <p:spPr>
          <a:xfrm>
            <a:off x="3969470" y="223108"/>
            <a:ext cx="1149675" cy="253916"/>
          </a:xfrm>
          <a:prstGeom prst="rect">
            <a:avLst/>
          </a:prstGeom>
          <a:noFill/>
        </p:spPr>
        <p:txBody>
          <a:bodyPr wrap="none" rtlCol="0">
            <a:spAutoFit/>
          </a:bodyPr>
          <a:lstStyle/>
          <a:p>
            <a:pPr algn="ctr"/>
            <a:r>
              <a:rPr lang="en-US" sz="1050" b="1" dirty="0">
                <a:latin typeface="Helvetica" pitchFamily="2" charset="0"/>
              </a:rPr>
              <a:t>65 kb </a:t>
            </a:r>
            <a:r>
              <a:rPr lang="en-US" sz="1050" b="1" i="1" dirty="0" err="1">
                <a:latin typeface="Helvetica" pitchFamily="2" charset="0"/>
              </a:rPr>
              <a:t>ss</a:t>
            </a:r>
            <a:r>
              <a:rPr lang="en-US" sz="1050" b="1" dirty="0">
                <a:latin typeface="Helvetica" pitchFamily="2" charset="0"/>
              </a:rPr>
              <a:t> Locus</a:t>
            </a:r>
          </a:p>
        </p:txBody>
      </p:sp>
      <p:pic>
        <p:nvPicPr>
          <p:cNvPr id="6" name="Picture 5">
            <a:extLst>
              <a:ext uri="{FF2B5EF4-FFF2-40B4-BE49-F238E27FC236}">
                <a16:creationId xmlns:a16="http://schemas.microsoft.com/office/drawing/2014/main" id="{B08B823E-10F2-EE48-BFF1-71519856ADBB}"/>
              </a:ext>
            </a:extLst>
          </p:cNvPr>
          <p:cNvPicPr>
            <a:picLocks noChangeAspect="1"/>
          </p:cNvPicPr>
          <p:nvPr/>
        </p:nvPicPr>
        <p:blipFill>
          <a:blip r:embed="rId3"/>
          <a:stretch>
            <a:fillRect/>
          </a:stretch>
        </p:blipFill>
        <p:spPr>
          <a:xfrm>
            <a:off x="1273822" y="1598728"/>
            <a:ext cx="1416437" cy="3147637"/>
          </a:xfrm>
          <a:prstGeom prst="rect">
            <a:avLst/>
          </a:prstGeom>
        </p:spPr>
      </p:pic>
      <p:pic>
        <p:nvPicPr>
          <p:cNvPr id="8" name="Picture 7">
            <a:extLst>
              <a:ext uri="{FF2B5EF4-FFF2-40B4-BE49-F238E27FC236}">
                <a16:creationId xmlns:a16="http://schemas.microsoft.com/office/drawing/2014/main" id="{BF4ECAA7-AD81-844A-9E0F-71045A4EA91D}"/>
              </a:ext>
            </a:extLst>
          </p:cNvPr>
          <p:cNvPicPr>
            <a:picLocks noChangeAspect="1"/>
          </p:cNvPicPr>
          <p:nvPr/>
        </p:nvPicPr>
        <p:blipFill>
          <a:blip r:embed="rId4"/>
          <a:stretch>
            <a:fillRect/>
          </a:stretch>
        </p:blipFill>
        <p:spPr>
          <a:xfrm>
            <a:off x="5202677" y="1843840"/>
            <a:ext cx="1757322" cy="2657414"/>
          </a:xfrm>
          <a:prstGeom prst="rect">
            <a:avLst/>
          </a:prstGeom>
        </p:spPr>
      </p:pic>
      <p:grpSp>
        <p:nvGrpSpPr>
          <p:cNvPr id="10" name="Group 9">
            <a:extLst>
              <a:ext uri="{FF2B5EF4-FFF2-40B4-BE49-F238E27FC236}">
                <a16:creationId xmlns:a16="http://schemas.microsoft.com/office/drawing/2014/main" id="{F569C0C0-C1F4-954D-B4E6-71111A349951}"/>
              </a:ext>
            </a:extLst>
          </p:cNvPr>
          <p:cNvGrpSpPr/>
          <p:nvPr/>
        </p:nvGrpSpPr>
        <p:grpSpPr>
          <a:xfrm>
            <a:off x="3288394" y="1639842"/>
            <a:ext cx="1353557" cy="3065410"/>
            <a:chOff x="4750237" y="2241273"/>
            <a:chExt cx="1804743" cy="4087213"/>
          </a:xfrm>
        </p:grpSpPr>
        <p:pic>
          <p:nvPicPr>
            <p:cNvPr id="7" name="Picture 6">
              <a:extLst>
                <a:ext uri="{FF2B5EF4-FFF2-40B4-BE49-F238E27FC236}">
                  <a16:creationId xmlns:a16="http://schemas.microsoft.com/office/drawing/2014/main" id="{5C292BC7-7FC9-034D-9B31-5958E125815F}"/>
                </a:ext>
              </a:extLst>
            </p:cNvPr>
            <p:cNvPicPr>
              <a:picLocks noChangeAspect="1"/>
            </p:cNvPicPr>
            <p:nvPr/>
          </p:nvPicPr>
          <p:blipFill>
            <a:blip r:embed="rId5"/>
            <a:stretch>
              <a:fillRect/>
            </a:stretch>
          </p:blipFill>
          <p:spPr>
            <a:xfrm>
              <a:off x="5419862" y="2944569"/>
              <a:ext cx="711185" cy="2680620"/>
            </a:xfrm>
            <a:prstGeom prst="rect">
              <a:avLst/>
            </a:prstGeom>
          </p:spPr>
        </p:pic>
        <p:pic>
          <p:nvPicPr>
            <p:cNvPr id="9" name="Picture 8">
              <a:extLst>
                <a:ext uri="{FF2B5EF4-FFF2-40B4-BE49-F238E27FC236}">
                  <a16:creationId xmlns:a16="http://schemas.microsoft.com/office/drawing/2014/main" id="{F1CCA5C6-10DB-6B4A-BC99-5C9033ACB155}"/>
                </a:ext>
              </a:extLst>
            </p:cNvPr>
            <p:cNvPicPr>
              <a:picLocks noChangeAspect="1"/>
            </p:cNvPicPr>
            <p:nvPr/>
          </p:nvPicPr>
          <p:blipFill>
            <a:blip r:embed="rId6"/>
            <a:stretch>
              <a:fillRect/>
            </a:stretch>
          </p:blipFill>
          <p:spPr>
            <a:xfrm>
              <a:off x="4750237" y="2241273"/>
              <a:ext cx="1804743" cy="4087213"/>
            </a:xfrm>
            <a:prstGeom prst="rect">
              <a:avLst/>
            </a:prstGeom>
          </p:spPr>
        </p:pic>
      </p:grpSp>
      <p:sp>
        <p:nvSpPr>
          <p:cNvPr id="11" name="TextBox 10">
            <a:extLst>
              <a:ext uri="{FF2B5EF4-FFF2-40B4-BE49-F238E27FC236}">
                <a16:creationId xmlns:a16="http://schemas.microsoft.com/office/drawing/2014/main" id="{1C15E9A0-1D16-0E44-96DB-F41AFAB900D1}"/>
              </a:ext>
            </a:extLst>
          </p:cNvPr>
          <p:cNvSpPr txBox="1"/>
          <p:nvPr/>
        </p:nvSpPr>
        <p:spPr>
          <a:xfrm>
            <a:off x="5700465" y="2779761"/>
            <a:ext cx="761747" cy="253916"/>
          </a:xfrm>
          <a:prstGeom prst="rect">
            <a:avLst/>
          </a:prstGeom>
          <a:noFill/>
        </p:spPr>
        <p:txBody>
          <a:bodyPr wrap="none" rtlCol="0">
            <a:spAutoFit/>
          </a:bodyPr>
          <a:lstStyle/>
          <a:p>
            <a:pPr algn="ctr"/>
            <a:r>
              <a:rPr lang="en-US" sz="1050" b="1" dirty="0">
                <a:latin typeface="Helvetica" pitchFamily="2" charset="0"/>
              </a:rPr>
              <a:t>Compact</a:t>
            </a:r>
          </a:p>
        </p:txBody>
      </p:sp>
      <p:sp>
        <p:nvSpPr>
          <p:cNvPr id="12" name="TextBox 11">
            <a:extLst>
              <a:ext uri="{FF2B5EF4-FFF2-40B4-BE49-F238E27FC236}">
                <a16:creationId xmlns:a16="http://schemas.microsoft.com/office/drawing/2014/main" id="{75F534BB-7436-1C4A-B06F-426CEAA47DF0}"/>
              </a:ext>
            </a:extLst>
          </p:cNvPr>
          <p:cNvSpPr txBox="1"/>
          <p:nvPr/>
        </p:nvSpPr>
        <p:spPr>
          <a:xfrm>
            <a:off x="5817484" y="4607865"/>
            <a:ext cx="527709" cy="253916"/>
          </a:xfrm>
          <a:prstGeom prst="rect">
            <a:avLst/>
          </a:prstGeom>
          <a:noFill/>
        </p:spPr>
        <p:txBody>
          <a:bodyPr wrap="none" rtlCol="0">
            <a:spAutoFit/>
          </a:bodyPr>
          <a:lstStyle/>
          <a:p>
            <a:pPr algn="ctr"/>
            <a:r>
              <a:rPr lang="en-US" sz="1050" b="1" dirty="0">
                <a:latin typeface="Helvetica" pitchFamily="2" charset="0"/>
              </a:rPr>
              <a:t>Open</a:t>
            </a:r>
          </a:p>
        </p:txBody>
      </p:sp>
      <p:sp>
        <p:nvSpPr>
          <p:cNvPr id="13" name="TextBox 12">
            <a:extLst>
              <a:ext uri="{FF2B5EF4-FFF2-40B4-BE49-F238E27FC236}">
                <a16:creationId xmlns:a16="http://schemas.microsoft.com/office/drawing/2014/main" id="{CD17F4DB-3BAB-7947-90CA-051BC202FB47}"/>
              </a:ext>
            </a:extLst>
          </p:cNvPr>
          <p:cNvSpPr txBox="1"/>
          <p:nvPr/>
        </p:nvSpPr>
        <p:spPr>
          <a:xfrm>
            <a:off x="214425" y="2167313"/>
            <a:ext cx="870751" cy="415498"/>
          </a:xfrm>
          <a:prstGeom prst="rect">
            <a:avLst/>
          </a:prstGeom>
          <a:noFill/>
        </p:spPr>
        <p:txBody>
          <a:bodyPr wrap="none" rtlCol="0">
            <a:spAutoFit/>
          </a:bodyPr>
          <a:lstStyle/>
          <a:p>
            <a:pPr algn="ctr"/>
            <a:r>
              <a:rPr lang="en-US" sz="2100" b="1" dirty="0" err="1">
                <a:latin typeface="Helvetica" pitchFamily="2" charset="0"/>
              </a:rPr>
              <a:t>Ss</a:t>
            </a:r>
            <a:r>
              <a:rPr lang="en-US" sz="2100" b="1" baseline="30000" dirty="0" err="1">
                <a:latin typeface="Helvetica" pitchFamily="2" charset="0"/>
              </a:rPr>
              <a:t>OFF</a:t>
            </a:r>
            <a:endParaRPr lang="en-US" sz="2100" b="1" dirty="0">
              <a:latin typeface="Helvetica" pitchFamily="2" charset="0"/>
            </a:endParaRPr>
          </a:p>
        </p:txBody>
      </p:sp>
      <p:sp>
        <p:nvSpPr>
          <p:cNvPr id="14" name="TextBox 13">
            <a:extLst>
              <a:ext uri="{FF2B5EF4-FFF2-40B4-BE49-F238E27FC236}">
                <a16:creationId xmlns:a16="http://schemas.microsoft.com/office/drawing/2014/main" id="{822AA185-D222-D54F-84C9-1B2BA3B2F4ED}"/>
              </a:ext>
            </a:extLst>
          </p:cNvPr>
          <p:cNvSpPr txBox="1"/>
          <p:nvPr/>
        </p:nvSpPr>
        <p:spPr>
          <a:xfrm>
            <a:off x="258507" y="3785363"/>
            <a:ext cx="782587" cy="415498"/>
          </a:xfrm>
          <a:prstGeom prst="rect">
            <a:avLst/>
          </a:prstGeom>
          <a:noFill/>
        </p:spPr>
        <p:txBody>
          <a:bodyPr wrap="none" rtlCol="0">
            <a:spAutoFit/>
          </a:bodyPr>
          <a:lstStyle/>
          <a:p>
            <a:pPr algn="ctr"/>
            <a:r>
              <a:rPr lang="en-US" sz="2100" b="1" dirty="0" err="1">
                <a:latin typeface="Helvetica" pitchFamily="2" charset="0"/>
              </a:rPr>
              <a:t>Ss</a:t>
            </a:r>
            <a:r>
              <a:rPr lang="en-US" sz="2100" b="1" baseline="30000" dirty="0" err="1">
                <a:latin typeface="Helvetica" pitchFamily="2" charset="0"/>
              </a:rPr>
              <a:t>ON</a:t>
            </a:r>
            <a:endParaRPr lang="en-US" sz="2100" b="1" dirty="0">
              <a:latin typeface="Helvetica" pitchFamily="2" charset="0"/>
            </a:endParaRPr>
          </a:p>
        </p:txBody>
      </p:sp>
      <p:sp>
        <p:nvSpPr>
          <p:cNvPr id="15" name="Left Bracket 14">
            <a:extLst>
              <a:ext uri="{FF2B5EF4-FFF2-40B4-BE49-F238E27FC236}">
                <a16:creationId xmlns:a16="http://schemas.microsoft.com/office/drawing/2014/main" id="{E712D6AA-A60E-E749-95D4-B208234B97FF}"/>
              </a:ext>
            </a:extLst>
          </p:cNvPr>
          <p:cNvSpPr/>
          <p:nvPr/>
        </p:nvSpPr>
        <p:spPr>
          <a:xfrm rot="3435982">
            <a:off x="4067150" y="2080215"/>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6" name="Left Bracket 15">
            <a:extLst>
              <a:ext uri="{FF2B5EF4-FFF2-40B4-BE49-F238E27FC236}">
                <a16:creationId xmlns:a16="http://schemas.microsoft.com/office/drawing/2014/main" id="{90DE3F94-3289-AF49-86C2-44D0FF2E7097}"/>
              </a:ext>
            </a:extLst>
          </p:cNvPr>
          <p:cNvSpPr/>
          <p:nvPr/>
        </p:nvSpPr>
        <p:spPr>
          <a:xfrm rot="10200056">
            <a:off x="4269459" y="2182204"/>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TextBox 16">
            <a:extLst>
              <a:ext uri="{FF2B5EF4-FFF2-40B4-BE49-F238E27FC236}">
                <a16:creationId xmlns:a16="http://schemas.microsoft.com/office/drawing/2014/main" id="{1B28A561-C92A-EA41-8EE0-4F5F2FD32CC0}"/>
              </a:ext>
            </a:extLst>
          </p:cNvPr>
          <p:cNvSpPr txBox="1"/>
          <p:nvPr/>
        </p:nvSpPr>
        <p:spPr>
          <a:xfrm>
            <a:off x="3869044" y="185321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18" name="TextBox 17">
            <a:extLst>
              <a:ext uri="{FF2B5EF4-FFF2-40B4-BE49-F238E27FC236}">
                <a16:creationId xmlns:a16="http://schemas.microsoft.com/office/drawing/2014/main" id="{F2F618D7-E7C9-AB48-8661-263E5F3F57F2}"/>
              </a:ext>
            </a:extLst>
          </p:cNvPr>
          <p:cNvSpPr txBox="1"/>
          <p:nvPr/>
        </p:nvSpPr>
        <p:spPr>
          <a:xfrm>
            <a:off x="4292847" y="2070639"/>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19" name="Left Bracket 18">
            <a:extLst>
              <a:ext uri="{FF2B5EF4-FFF2-40B4-BE49-F238E27FC236}">
                <a16:creationId xmlns:a16="http://schemas.microsoft.com/office/drawing/2014/main" id="{29399CB5-7E8E-BF42-97A8-04AC6F885AE0}"/>
              </a:ext>
            </a:extLst>
          </p:cNvPr>
          <p:cNvSpPr/>
          <p:nvPr/>
        </p:nvSpPr>
        <p:spPr>
          <a:xfrm rot="2974726">
            <a:off x="3853792" y="3846473"/>
            <a:ext cx="34289" cy="23563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Left Bracket 19">
            <a:extLst>
              <a:ext uri="{FF2B5EF4-FFF2-40B4-BE49-F238E27FC236}">
                <a16:creationId xmlns:a16="http://schemas.microsoft.com/office/drawing/2014/main" id="{4127C466-15FD-8940-93D8-8AFDB93A2B60}"/>
              </a:ext>
            </a:extLst>
          </p:cNvPr>
          <p:cNvSpPr/>
          <p:nvPr/>
        </p:nvSpPr>
        <p:spPr>
          <a:xfrm rot="5400000">
            <a:off x="4120205" y="3735166"/>
            <a:ext cx="46777" cy="232579"/>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TextBox 20">
            <a:extLst>
              <a:ext uri="{FF2B5EF4-FFF2-40B4-BE49-F238E27FC236}">
                <a16:creationId xmlns:a16="http://schemas.microsoft.com/office/drawing/2014/main" id="{651A4233-B38D-F74E-9435-D426953D9976}"/>
              </a:ext>
            </a:extLst>
          </p:cNvPr>
          <p:cNvSpPr txBox="1"/>
          <p:nvPr/>
        </p:nvSpPr>
        <p:spPr>
          <a:xfrm>
            <a:off x="3630076" y="367685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22" name="TextBox 21">
            <a:extLst>
              <a:ext uri="{FF2B5EF4-FFF2-40B4-BE49-F238E27FC236}">
                <a16:creationId xmlns:a16="http://schemas.microsoft.com/office/drawing/2014/main" id="{21F85052-6870-034D-869D-4DE422A9D314}"/>
              </a:ext>
            </a:extLst>
          </p:cNvPr>
          <p:cNvSpPr txBox="1"/>
          <p:nvPr/>
        </p:nvSpPr>
        <p:spPr>
          <a:xfrm>
            <a:off x="3986046" y="3551068"/>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24" name="Rectangle 23">
            <a:extLst>
              <a:ext uri="{FF2B5EF4-FFF2-40B4-BE49-F238E27FC236}">
                <a16:creationId xmlns:a16="http://schemas.microsoft.com/office/drawing/2014/main" id="{69C13561-D512-A74D-A25B-76B3268978D5}"/>
              </a:ext>
            </a:extLst>
          </p:cNvPr>
          <p:cNvSpPr/>
          <p:nvPr/>
        </p:nvSpPr>
        <p:spPr>
          <a:xfrm>
            <a:off x="236708" y="1508761"/>
            <a:ext cx="6870675" cy="349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88E21B55-4A3D-7C4F-BD37-B45B0BBB3CC9}"/>
              </a:ext>
            </a:extLst>
          </p:cNvPr>
          <p:cNvSpPr/>
          <p:nvPr/>
        </p:nvSpPr>
        <p:spPr>
          <a:xfrm>
            <a:off x="419357" y="64267"/>
            <a:ext cx="8433698" cy="445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6" name="Picture 25">
            <a:extLst>
              <a:ext uri="{FF2B5EF4-FFF2-40B4-BE49-F238E27FC236}">
                <a16:creationId xmlns:a16="http://schemas.microsoft.com/office/drawing/2014/main" id="{5CE1F53A-A55B-4940-9652-04166E384919}"/>
              </a:ext>
            </a:extLst>
          </p:cNvPr>
          <p:cNvPicPr>
            <a:picLocks noChangeAspect="1"/>
          </p:cNvPicPr>
          <p:nvPr/>
        </p:nvPicPr>
        <p:blipFill>
          <a:blip r:embed="rId7"/>
          <a:stretch>
            <a:fillRect/>
          </a:stretch>
        </p:blipFill>
        <p:spPr>
          <a:xfrm>
            <a:off x="444338" y="701518"/>
            <a:ext cx="8320456" cy="536804"/>
          </a:xfrm>
          <a:prstGeom prst="rect">
            <a:avLst/>
          </a:prstGeom>
          <a:ln>
            <a:noFill/>
          </a:ln>
        </p:spPr>
      </p:pic>
    </p:spTree>
    <p:extLst>
      <p:ext uri="{BB962C8B-B14F-4D97-AF65-F5344CB8AC3E}">
        <p14:creationId xmlns:p14="http://schemas.microsoft.com/office/powerpoint/2010/main" val="2565077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8B823E-10F2-EE48-BFF1-71519856ADBB}"/>
              </a:ext>
            </a:extLst>
          </p:cNvPr>
          <p:cNvPicPr>
            <a:picLocks noChangeAspect="1"/>
          </p:cNvPicPr>
          <p:nvPr/>
        </p:nvPicPr>
        <p:blipFill>
          <a:blip r:embed="rId3"/>
          <a:stretch>
            <a:fillRect/>
          </a:stretch>
        </p:blipFill>
        <p:spPr>
          <a:xfrm>
            <a:off x="1273822" y="1598728"/>
            <a:ext cx="1416437" cy="3147637"/>
          </a:xfrm>
          <a:prstGeom prst="rect">
            <a:avLst/>
          </a:prstGeom>
        </p:spPr>
      </p:pic>
      <p:pic>
        <p:nvPicPr>
          <p:cNvPr id="8" name="Picture 7">
            <a:extLst>
              <a:ext uri="{FF2B5EF4-FFF2-40B4-BE49-F238E27FC236}">
                <a16:creationId xmlns:a16="http://schemas.microsoft.com/office/drawing/2014/main" id="{BF4ECAA7-AD81-844A-9E0F-71045A4EA91D}"/>
              </a:ext>
            </a:extLst>
          </p:cNvPr>
          <p:cNvPicPr>
            <a:picLocks noChangeAspect="1"/>
          </p:cNvPicPr>
          <p:nvPr/>
        </p:nvPicPr>
        <p:blipFill>
          <a:blip r:embed="rId4"/>
          <a:stretch>
            <a:fillRect/>
          </a:stretch>
        </p:blipFill>
        <p:spPr>
          <a:xfrm>
            <a:off x="5202677" y="1843840"/>
            <a:ext cx="1757322" cy="2657414"/>
          </a:xfrm>
          <a:prstGeom prst="rect">
            <a:avLst/>
          </a:prstGeom>
        </p:spPr>
      </p:pic>
      <p:grpSp>
        <p:nvGrpSpPr>
          <p:cNvPr id="10" name="Group 9">
            <a:extLst>
              <a:ext uri="{FF2B5EF4-FFF2-40B4-BE49-F238E27FC236}">
                <a16:creationId xmlns:a16="http://schemas.microsoft.com/office/drawing/2014/main" id="{F569C0C0-C1F4-954D-B4E6-71111A349951}"/>
              </a:ext>
            </a:extLst>
          </p:cNvPr>
          <p:cNvGrpSpPr/>
          <p:nvPr/>
        </p:nvGrpSpPr>
        <p:grpSpPr>
          <a:xfrm>
            <a:off x="3288394" y="1639842"/>
            <a:ext cx="1353557" cy="3065410"/>
            <a:chOff x="4750237" y="2241273"/>
            <a:chExt cx="1804743" cy="4087213"/>
          </a:xfrm>
        </p:grpSpPr>
        <p:pic>
          <p:nvPicPr>
            <p:cNvPr id="7" name="Picture 6">
              <a:extLst>
                <a:ext uri="{FF2B5EF4-FFF2-40B4-BE49-F238E27FC236}">
                  <a16:creationId xmlns:a16="http://schemas.microsoft.com/office/drawing/2014/main" id="{5C292BC7-7FC9-034D-9B31-5958E125815F}"/>
                </a:ext>
              </a:extLst>
            </p:cNvPr>
            <p:cNvPicPr>
              <a:picLocks noChangeAspect="1"/>
            </p:cNvPicPr>
            <p:nvPr/>
          </p:nvPicPr>
          <p:blipFill>
            <a:blip r:embed="rId5"/>
            <a:stretch>
              <a:fillRect/>
            </a:stretch>
          </p:blipFill>
          <p:spPr>
            <a:xfrm>
              <a:off x="5419862" y="2944569"/>
              <a:ext cx="711185" cy="2680620"/>
            </a:xfrm>
            <a:prstGeom prst="rect">
              <a:avLst/>
            </a:prstGeom>
          </p:spPr>
        </p:pic>
        <p:pic>
          <p:nvPicPr>
            <p:cNvPr id="9" name="Picture 8">
              <a:extLst>
                <a:ext uri="{FF2B5EF4-FFF2-40B4-BE49-F238E27FC236}">
                  <a16:creationId xmlns:a16="http://schemas.microsoft.com/office/drawing/2014/main" id="{F1CCA5C6-10DB-6B4A-BC99-5C9033ACB155}"/>
                </a:ext>
              </a:extLst>
            </p:cNvPr>
            <p:cNvPicPr>
              <a:picLocks noChangeAspect="1"/>
            </p:cNvPicPr>
            <p:nvPr/>
          </p:nvPicPr>
          <p:blipFill>
            <a:blip r:embed="rId6"/>
            <a:stretch>
              <a:fillRect/>
            </a:stretch>
          </p:blipFill>
          <p:spPr>
            <a:xfrm>
              <a:off x="4750237" y="2241273"/>
              <a:ext cx="1804743" cy="4087213"/>
            </a:xfrm>
            <a:prstGeom prst="rect">
              <a:avLst/>
            </a:prstGeom>
          </p:spPr>
        </p:pic>
      </p:grpSp>
      <p:sp>
        <p:nvSpPr>
          <p:cNvPr id="11" name="TextBox 10">
            <a:extLst>
              <a:ext uri="{FF2B5EF4-FFF2-40B4-BE49-F238E27FC236}">
                <a16:creationId xmlns:a16="http://schemas.microsoft.com/office/drawing/2014/main" id="{1C15E9A0-1D16-0E44-96DB-F41AFAB900D1}"/>
              </a:ext>
            </a:extLst>
          </p:cNvPr>
          <p:cNvSpPr txBox="1"/>
          <p:nvPr/>
        </p:nvSpPr>
        <p:spPr>
          <a:xfrm>
            <a:off x="5700465" y="2779761"/>
            <a:ext cx="761747" cy="253916"/>
          </a:xfrm>
          <a:prstGeom prst="rect">
            <a:avLst/>
          </a:prstGeom>
          <a:noFill/>
        </p:spPr>
        <p:txBody>
          <a:bodyPr wrap="none" rtlCol="0">
            <a:spAutoFit/>
          </a:bodyPr>
          <a:lstStyle/>
          <a:p>
            <a:pPr algn="ctr"/>
            <a:r>
              <a:rPr lang="en-US" sz="1050" b="1" dirty="0">
                <a:latin typeface="Helvetica" pitchFamily="2" charset="0"/>
              </a:rPr>
              <a:t>Compact</a:t>
            </a:r>
          </a:p>
        </p:txBody>
      </p:sp>
      <p:sp>
        <p:nvSpPr>
          <p:cNvPr id="12" name="TextBox 11">
            <a:extLst>
              <a:ext uri="{FF2B5EF4-FFF2-40B4-BE49-F238E27FC236}">
                <a16:creationId xmlns:a16="http://schemas.microsoft.com/office/drawing/2014/main" id="{75F534BB-7436-1C4A-B06F-426CEAA47DF0}"/>
              </a:ext>
            </a:extLst>
          </p:cNvPr>
          <p:cNvSpPr txBox="1"/>
          <p:nvPr/>
        </p:nvSpPr>
        <p:spPr>
          <a:xfrm>
            <a:off x="5817484" y="4607865"/>
            <a:ext cx="527709" cy="253916"/>
          </a:xfrm>
          <a:prstGeom prst="rect">
            <a:avLst/>
          </a:prstGeom>
          <a:noFill/>
        </p:spPr>
        <p:txBody>
          <a:bodyPr wrap="none" rtlCol="0">
            <a:spAutoFit/>
          </a:bodyPr>
          <a:lstStyle/>
          <a:p>
            <a:pPr algn="ctr"/>
            <a:r>
              <a:rPr lang="en-US" sz="1050" b="1" dirty="0">
                <a:latin typeface="Helvetica" pitchFamily="2" charset="0"/>
              </a:rPr>
              <a:t>Open</a:t>
            </a:r>
          </a:p>
        </p:txBody>
      </p:sp>
      <p:sp>
        <p:nvSpPr>
          <p:cNvPr id="13" name="TextBox 12">
            <a:extLst>
              <a:ext uri="{FF2B5EF4-FFF2-40B4-BE49-F238E27FC236}">
                <a16:creationId xmlns:a16="http://schemas.microsoft.com/office/drawing/2014/main" id="{CD17F4DB-3BAB-7947-90CA-051BC202FB47}"/>
              </a:ext>
            </a:extLst>
          </p:cNvPr>
          <p:cNvSpPr txBox="1"/>
          <p:nvPr/>
        </p:nvSpPr>
        <p:spPr>
          <a:xfrm>
            <a:off x="214425" y="2167313"/>
            <a:ext cx="870751" cy="415498"/>
          </a:xfrm>
          <a:prstGeom prst="rect">
            <a:avLst/>
          </a:prstGeom>
          <a:noFill/>
        </p:spPr>
        <p:txBody>
          <a:bodyPr wrap="none" rtlCol="0">
            <a:spAutoFit/>
          </a:bodyPr>
          <a:lstStyle/>
          <a:p>
            <a:pPr algn="ctr"/>
            <a:r>
              <a:rPr lang="en-US" sz="2100" b="1" dirty="0" err="1">
                <a:latin typeface="Helvetica" pitchFamily="2" charset="0"/>
              </a:rPr>
              <a:t>Ss</a:t>
            </a:r>
            <a:r>
              <a:rPr lang="en-US" sz="2100" b="1" baseline="30000" dirty="0" err="1">
                <a:latin typeface="Helvetica" pitchFamily="2" charset="0"/>
              </a:rPr>
              <a:t>OFF</a:t>
            </a:r>
            <a:endParaRPr lang="en-US" sz="2100" b="1" dirty="0">
              <a:latin typeface="Helvetica" pitchFamily="2" charset="0"/>
            </a:endParaRPr>
          </a:p>
        </p:txBody>
      </p:sp>
      <p:sp>
        <p:nvSpPr>
          <p:cNvPr id="14" name="TextBox 13">
            <a:extLst>
              <a:ext uri="{FF2B5EF4-FFF2-40B4-BE49-F238E27FC236}">
                <a16:creationId xmlns:a16="http://schemas.microsoft.com/office/drawing/2014/main" id="{822AA185-D222-D54F-84C9-1B2BA3B2F4ED}"/>
              </a:ext>
            </a:extLst>
          </p:cNvPr>
          <p:cNvSpPr txBox="1"/>
          <p:nvPr/>
        </p:nvSpPr>
        <p:spPr>
          <a:xfrm>
            <a:off x="258507" y="3785363"/>
            <a:ext cx="782587" cy="415498"/>
          </a:xfrm>
          <a:prstGeom prst="rect">
            <a:avLst/>
          </a:prstGeom>
          <a:noFill/>
        </p:spPr>
        <p:txBody>
          <a:bodyPr wrap="none" rtlCol="0">
            <a:spAutoFit/>
          </a:bodyPr>
          <a:lstStyle/>
          <a:p>
            <a:pPr algn="ctr"/>
            <a:r>
              <a:rPr lang="en-US" sz="2100" b="1" dirty="0" err="1">
                <a:latin typeface="Helvetica" pitchFamily="2" charset="0"/>
              </a:rPr>
              <a:t>Ss</a:t>
            </a:r>
            <a:r>
              <a:rPr lang="en-US" sz="2100" b="1" baseline="30000" dirty="0" err="1">
                <a:latin typeface="Helvetica" pitchFamily="2" charset="0"/>
              </a:rPr>
              <a:t>ON</a:t>
            </a:r>
            <a:endParaRPr lang="en-US" sz="2100" b="1" dirty="0">
              <a:latin typeface="Helvetica" pitchFamily="2" charset="0"/>
            </a:endParaRPr>
          </a:p>
        </p:txBody>
      </p:sp>
      <p:sp>
        <p:nvSpPr>
          <p:cNvPr id="15" name="Left Bracket 14">
            <a:extLst>
              <a:ext uri="{FF2B5EF4-FFF2-40B4-BE49-F238E27FC236}">
                <a16:creationId xmlns:a16="http://schemas.microsoft.com/office/drawing/2014/main" id="{E712D6AA-A60E-E749-95D4-B208234B97FF}"/>
              </a:ext>
            </a:extLst>
          </p:cNvPr>
          <p:cNvSpPr/>
          <p:nvPr/>
        </p:nvSpPr>
        <p:spPr>
          <a:xfrm rot="3435982">
            <a:off x="4067150" y="2080215"/>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6" name="Left Bracket 15">
            <a:extLst>
              <a:ext uri="{FF2B5EF4-FFF2-40B4-BE49-F238E27FC236}">
                <a16:creationId xmlns:a16="http://schemas.microsoft.com/office/drawing/2014/main" id="{90DE3F94-3289-AF49-86C2-44D0FF2E7097}"/>
              </a:ext>
            </a:extLst>
          </p:cNvPr>
          <p:cNvSpPr/>
          <p:nvPr/>
        </p:nvSpPr>
        <p:spPr>
          <a:xfrm rot="10200056">
            <a:off x="4269459" y="2182204"/>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TextBox 16">
            <a:extLst>
              <a:ext uri="{FF2B5EF4-FFF2-40B4-BE49-F238E27FC236}">
                <a16:creationId xmlns:a16="http://schemas.microsoft.com/office/drawing/2014/main" id="{1B28A561-C92A-EA41-8EE0-4F5F2FD32CC0}"/>
              </a:ext>
            </a:extLst>
          </p:cNvPr>
          <p:cNvSpPr txBox="1"/>
          <p:nvPr/>
        </p:nvSpPr>
        <p:spPr>
          <a:xfrm>
            <a:off x="3869044" y="185321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18" name="TextBox 17">
            <a:extLst>
              <a:ext uri="{FF2B5EF4-FFF2-40B4-BE49-F238E27FC236}">
                <a16:creationId xmlns:a16="http://schemas.microsoft.com/office/drawing/2014/main" id="{F2F618D7-E7C9-AB48-8661-263E5F3F57F2}"/>
              </a:ext>
            </a:extLst>
          </p:cNvPr>
          <p:cNvSpPr txBox="1"/>
          <p:nvPr/>
        </p:nvSpPr>
        <p:spPr>
          <a:xfrm>
            <a:off x="4292847" y="2070639"/>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19" name="Left Bracket 18">
            <a:extLst>
              <a:ext uri="{FF2B5EF4-FFF2-40B4-BE49-F238E27FC236}">
                <a16:creationId xmlns:a16="http://schemas.microsoft.com/office/drawing/2014/main" id="{29399CB5-7E8E-BF42-97A8-04AC6F885AE0}"/>
              </a:ext>
            </a:extLst>
          </p:cNvPr>
          <p:cNvSpPr/>
          <p:nvPr/>
        </p:nvSpPr>
        <p:spPr>
          <a:xfrm rot="2974726">
            <a:off x="3853792" y="3846473"/>
            <a:ext cx="34289" cy="23563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Left Bracket 19">
            <a:extLst>
              <a:ext uri="{FF2B5EF4-FFF2-40B4-BE49-F238E27FC236}">
                <a16:creationId xmlns:a16="http://schemas.microsoft.com/office/drawing/2014/main" id="{4127C466-15FD-8940-93D8-8AFDB93A2B60}"/>
              </a:ext>
            </a:extLst>
          </p:cNvPr>
          <p:cNvSpPr/>
          <p:nvPr/>
        </p:nvSpPr>
        <p:spPr>
          <a:xfrm rot="5400000">
            <a:off x="4120205" y="3735166"/>
            <a:ext cx="46777" cy="232579"/>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TextBox 20">
            <a:extLst>
              <a:ext uri="{FF2B5EF4-FFF2-40B4-BE49-F238E27FC236}">
                <a16:creationId xmlns:a16="http://schemas.microsoft.com/office/drawing/2014/main" id="{651A4233-B38D-F74E-9435-D426953D9976}"/>
              </a:ext>
            </a:extLst>
          </p:cNvPr>
          <p:cNvSpPr txBox="1"/>
          <p:nvPr/>
        </p:nvSpPr>
        <p:spPr>
          <a:xfrm>
            <a:off x="3630076" y="367685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22" name="TextBox 21">
            <a:extLst>
              <a:ext uri="{FF2B5EF4-FFF2-40B4-BE49-F238E27FC236}">
                <a16:creationId xmlns:a16="http://schemas.microsoft.com/office/drawing/2014/main" id="{21F85052-6870-034D-869D-4DE422A9D314}"/>
              </a:ext>
            </a:extLst>
          </p:cNvPr>
          <p:cNvSpPr txBox="1"/>
          <p:nvPr/>
        </p:nvSpPr>
        <p:spPr>
          <a:xfrm>
            <a:off x="3986046" y="3551068"/>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24" name="Rectangle 23">
            <a:extLst>
              <a:ext uri="{FF2B5EF4-FFF2-40B4-BE49-F238E27FC236}">
                <a16:creationId xmlns:a16="http://schemas.microsoft.com/office/drawing/2014/main" id="{69C13561-D512-A74D-A25B-76B3268978D5}"/>
              </a:ext>
            </a:extLst>
          </p:cNvPr>
          <p:cNvSpPr/>
          <p:nvPr/>
        </p:nvSpPr>
        <p:spPr>
          <a:xfrm>
            <a:off x="236708" y="1508761"/>
            <a:ext cx="6870675" cy="349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25" name="Picture 24">
            <a:extLst>
              <a:ext uri="{FF2B5EF4-FFF2-40B4-BE49-F238E27FC236}">
                <a16:creationId xmlns:a16="http://schemas.microsoft.com/office/drawing/2014/main" id="{82B7EFEF-2196-2D4B-81A8-EC2D0D59C64F}"/>
              </a:ext>
            </a:extLst>
          </p:cNvPr>
          <p:cNvPicPr>
            <a:picLocks noChangeAspect="1"/>
          </p:cNvPicPr>
          <p:nvPr/>
        </p:nvPicPr>
        <p:blipFill>
          <a:blip r:embed="rId7"/>
          <a:stretch>
            <a:fillRect/>
          </a:stretch>
        </p:blipFill>
        <p:spPr>
          <a:xfrm>
            <a:off x="444338" y="701518"/>
            <a:ext cx="8320456" cy="536804"/>
          </a:xfrm>
          <a:prstGeom prst="rect">
            <a:avLst/>
          </a:prstGeom>
          <a:ln>
            <a:noFill/>
          </a:ln>
        </p:spPr>
      </p:pic>
      <p:sp>
        <p:nvSpPr>
          <p:cNvPr id="26" name="TextBox 25">
            <a:extLst>
              <a:ext uri="{FF2B5EF4-FFF2-40B4-BE49-F238E27FC236}">
                <a16:creationId xmlns:a16="http://schemas.microsoft.com/office/drawing/2014/main" id="{C09A6A9A-AC52-D741-B4C5-B24DCAB736B7}"/>
              </a:ext>
            </a:extLst>
          </p:cNvPr>
          <p:cNvSpPr txBox="1"/>
          <p:nvPr/>
        </p:nvSpPr>
        <p:spPr>
          <a:xfrm>
            <a:off x="825010" y="223108"/>
            <a:ext cx="1903085" cy="369332"/>
          </a:xfrm>
          <a:prstGeom prst="rect">
            <a:avLst/>
          </a:prstGeom>
          <a:noFill/>
        </p:spPr>
        <p:txBody>
          <a:bodyPr wrap="none" rtlCol="0">
            <a:spAutoFit/>
          </a:bodyPr>
          <a:lstStyle/>
          <a:p>
            <a:pPr algn="ctr"/>
            <a:r>
              <a:rPr lang="en-US" sz="1800" b="1" dirty="0">
                <a:solidFill>
                  <a:schemeClr val="bg1"/>
                </a:solidFill>
                <a:latin typeface="+mn-lt"/>
              </a:rPr>
              <a:t>50 kb Upstream</a:t>
            </a:r>
          </a:p>
        </p:txBody>
      </p:sp>
      <p:sp>
        <p:nvSpPr>
          <p:cNvPr id="27" name="TextBox 26">
            <a:extLst>
              <a:ext uri="{FF2B5EF4-FFF2-40B4-BE49-F238E27FC236}">
                <a16:creationId xmlns:a16="http://schemas.microsoft.com/office/drawing/2014/main" id="{94EC2F14-3B62-5740-AE04-F993BCDC4495}"/>
              </a:ext>
            </a:extLst>
          </p:cNvPr>
          <p:cNvSpPr txBox="1"/>
          <p:nvPr/>
        </p:nvSpPr>
        <p:spPr>
          <a:xfrm>
            <a:off x="6436824" y="223108"/>
            <a:ext cx="2223686" cy="369332"/>
          </a:xfrm>
          <a:prstGeom prst="rect">
            <a:avLst/>
          </a:prstGeom>
          <a:noFill/>
        </p:spPr>
        <p:txBody>
          <a:bodyPr wrap="none" rtlCol="0">
            <a:spAutoFit/>
          </a:bodyPr>
          <a:lstStyle/>
          <a:p>
            <a:pPr algn="ctr"/>
            <a:r>
              <a:rPr lang="en-US" sz="1800" b="1" dirty="0">
                <a:solidFill>
                  <a:schemeClr val="bg1"/>
                </a:solidFill>
                <a:latin typeface="+mn-lt"/>
              </a:rPr>
              <a:t>50 kb Downstream</a:t>
            </a:r>
          </a:p>
        </p:txBody>
      </p:sp>
      <p:sp>
        <p:nvSpPr>
          <p:cNvPr id="28" name="TextBox 27">
            <a:extLst>
              <a:ext uri="{FF2B5EF4-FFF2-40B4-BE49-F238E27FC236}">
                <a16:creationId xmlns:a16="http://schemas.microsoft.com/office/drawing/2014/main" id="{793461C9-DFB2-1C4F-9FAA-DA64DA712868}"/>
              </a:ext>
            </a:extLst>
          </p:cNvPr>
          <p:cNvSpPr txBox="1"/>
          <p:nvPr/>
        </p:nvSpPr>
        <p:spPr>
          <a:xfrm>
            <a:off x="3624824" y="223108"/>
            <a:ext cx="1838966" cy="369332"/>
          </a:xfrm>
          <a:prstGeom prst="rect">
            <a:avLst/>
          </a:prstGeom>
          <a:noFill/>
        </p:spPr>
        <p:txBody>
          <a:bodyPr wrap="none" rtlCol="0">
            <a:spAutoFit/>
          </a:bodyPr>
          <a:lstStyle/>
          <a:p>
            <a:pPr algn="ctr"/>
            <a:r>
              <a:rPr lang="en-US" sz="1800" b="1" dirty="0">
                <a:solidFill>
                  <a:schemeClr val="bg1"/>
                </a:solidFill>
                <a:latin typeface="+mn-lt"/>
              </a:rPr>
              <a:t>65 kb </a:t>
            </a:r>
            <a:r>
              <a:rPr lang="en-US" sz="1800" b="1" i="1" dirty="0" err="1">
                <a:solidFill>
                  <a:schemeClr val="bg1"/>
                </a:solidFill>
                <a:latin typeface="+mn-lt"/>
              </a:rPr>
              <a:t>ss</a:t>
            </a:r>
            <a:r>
              <a:rPr lang="en-US" sz="1800" b="1" dirty="0">
                <a:solidFill>
                  <a:schemeClr val="bg1"/>
                </a:solidFill>
                <a:latin typeface="+mn-lt"/>
              </a:rPr>
              <a:t> Locus</a:t>
            </a:r>
          </a:p>
        </p:txBody>
      </p:sp>
    </p:spTree>
    <p:extLst>
      <p:ext uri="{BB962C8B-B14F-4D97-AF65-F5344CB8AC3E}">
        <p14:creationId xmlns:p14="http://schemas.microsoft.com/office/powerpoint/2010/main" val="2852228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F44656-F658-F34D-82B7-8929523AFA7D}"/>
              </a:ext>
            </a:extLst>
          </p:cNvPr>
          <p:cNvSpPr txBox="1"/>
          <p:nvPr/>
        </p:nvSpPr>
        <p:spPr>
          <a:xfrm>
            <a:off x="825010" y="223108"/>
            <a:ext cx="1903085" cy="369332"/>
          </a:xfrm>
          <a:prstGeom prst="rect">
            <a:avLst/>
          </a:prstGeom>
          <a:noFill/>
        </p:spPr>
        <p:txBody>
          <a:bodyPr wrap="none" rtlCol="0">
            <a:spAutoFit/>
          </a:bodyPr>
          <a:lstStyle/>
          <a:p>
            <a:pPr algn="ctr"/>
            <a:r>
              <a:rPr lang="en-US" sz="1800" b="1" dirty="0">
                <a:solidFill>
                  <a:schemeClr val="bg1"/>
                </a:solidFill>
                <a:latin typeface="+mn-lt"/>
              </a:rPr>
              <a:t>50 kb Upstream</a:t>
            </a:r>
          </a:p>
        </p:txBody>
      </p:sp>
      <p:sp>
        <p:nvSpPr>
          <p:cNvPr id="4" name="TextBox 3">
            <a:extLst>
              <a:ext uri="{FF2B5EF4-FFF2-40B4-BE49-F238E27FC236}">
                <a16:creationId xmlns:a16="http://schemas.microsoft.com/office/drawing/2014/main" id="{4D80E448-E94D-3749-841D-61032FCD2E48}"/>
              </a:ext>
            </a:extLst>
          </p:cNvPr>
          <p:cNvSpPr txBox="1"/>
          <p:nvPr/>
        </p:nvSpPr>
        <p:spPr>
          <a:xfrm>
            <a:off x="6436824" y="223108"/>
            <a:ext cx="2223686" cy="369332"/>
          </a:xfrm>
          <a:prstGeom prst="rect">
            <a:avLst/>
          </a:prstGeom>
          <a:noFill/>
        </p:spPr>
        <p:txBody>
          <a:bodyPr wrap="none" rtlCol="0">
            <a:spAutoFit/>
          </a:bodyPr>
          <a:lstStyle/>
          <a:p>
            <a:pPr algn="ctr"/>
            <a:r>
              <a:rPr lang="en-US" sz="1800" b="1" dirty="0">
                <a:solidFill>
                  <a:schemeClr val="bg1"/>
                </a:solidFill>
                <a:latin typeface="+mn-lt"/>
              </a:rPr>
              <a:t>50 kb Downstream</a:t>
            </a:r>
          </a:p>
        </p:txBody>
      </p:sp>
      <p:sp>
        <p:nvSpPr>
          <p:cNvPr id="5" name="TextBox 4">
            <a:extLst>
              <a:ext uri="{FF2B5EF4-FFF2-40B4-BE49-F238E27FC236}">
                <a16:creationId xmlns:a16="http://schemas.microsoft.com/office/drawing/2014/main" id="{CC95D826-8179-5444-8DC7-06CFD9D01D19}"/>
              </a:ext>
            </a:extLst>
          </p:cNvPr>
          <p:cNvSpPr txBox="1"/>
          <p:nvPr/>
        </p:nvSpPr>
        <p:spPr>
          <a:xfrm>
            <a:off x="3624824" y="223108"/>
            <a:ext cx="1838966" cy="369332"/>
          </a:xfrm>
          <a:prstGeom prst="rect">
            <a:avLst/>
          </a:prstGeom>
          <a:noFill/>
        </p:spPr>
        <p:txBody>
          <a:bodyPr wrap="none" rtlCol="0">
            <a:spAutoFit/>
          </a:bodyPr>
          <a:lstStyle/>
          <a:p>
            <a:pPr algn="ctr"/>
            <a:r>
              <a:rPr lang="en-US" sz="1800" b="1" dirty="0">
                <a:solidFill>
                  <a:schemeClr val="bg1"/>
                </a:solidFill>
                <a:latin typeface="+mn-lt"/>
              </a:rPr>
              <a:t>65 kb </a:t>
            </a:r>
            <a:r>
              <a:rPr lang="en-US" sz="1800" b="1" i="1" dirty="0" err="1">
                <a:solidFill>
                  <a:schemeClr val="bg1"/>
                </a:solidFill>
                <a:latin typeface="+mn-lt"/>
              </a:rPr>
              <a:t>ss</a:t>
            </a:r>
            <a:r>
              <a:rPr lang="en-US" sz="1800" b="1" dirty="0">
                <a:solidFill>
                  <a:schemeClr val="bg1"/>
                </a:solidFill>
                <a:latin typeface="+mn-lt"/>
              </a:rPr>
              <a:t> Locus</a:t>
            </a:r>
          </a:p>
        </p:txBody>
      </p:sp>
      <p:pic>
        <p:nvPicPr>
          <p:cNvPr id="6" name="Picture 5">
            <a:extLst>
              <a:ext uri="{FF2B5EF4-FFF2-40B4-BE49-F238E27FC236}">
                <a16:creationId xmlns:a16="http://schemas.microsoft.com/office/drawing/2014/main" id="{B08B823E-10F2-EE48-BFF1-71519856ADBB}"/>
              </a:ext>
            </a:extLst>
          </p:cNvPr>
          <p:cNvPicPr>
            <a:picLocks noChangeAspect="1"/>
          </p:cNvPicPr>
          <p:nvPr/>
        </p:nvPicPr>
        <p:blipFill>
          <a:blip r:embed="rId3"/>
          <a:stretch>
            <a:fillRect/>
          </a:stretch>
        </p:blipFill>
        <p:spPr>
          <a:xfrm>
            <a:off x="1273822" y="1598728"/>
            <a:ext cx="1416437" cy="3147637"/>
          </a:xfrm>
          <a:prstGeom prst="rect">
            <a:avLst/>
          </a:prstGeom>
        </p:spPr>
      </p:pic>
      <p:pic>
        <p:nvPicPr>
          <p:cNvPr id="8" name="Picture 7">
            <a:extLst>
              <a:ext uri="{FF2B5EF4-FFF2-40B4-BE49-F238E27FC236}">
                <a16:creationId xmlns:a16="http://schemas.microsoft.com/office/drawing/2014/main" id="{BF4ECAA7-AD81-844A-9E0F-71045A4EA91D}"/>
              </a:ext>
            </a:extLst>
          </p:cNvPr>
          <p:cNvPicPr>
            <a:picLocks noChangeAspect="1"/>
          </p:cNvPicPr>
          <p:nvPr/>
        </p:nvPicPr>
        <p:blipFill>
          <a:blip r:embed="rId4"/>
          <a:stretch>
            <a:fillRect/>
          </a:stretch>
        </p:blipFill>
        <p:spPr>
          <a:xfrm>
            <a:off x="5202677" y="1843840"/>
            <a:ext cx="1757322" cy="2657414"/>
          </a:xfrm>
          <a:prstGeom prst="rect">
            <a:avLst/>
          </a:prstGeom>
        </p:spPr>
      </p:pic>
      <p:grpSp>
        <p:nvGrpSpPr>
          <p:cNvPr id="10" name="Group 9">
            <a:extLst>
              <a:ext uri="{FF2B5EF4-FFF2-40B4-BE49-F238E27FC236}">
                <a16:creationId xmlns:a16="http://schemas.microsoft.com/office/drawing/2014/main" id="{F569C0C0-C1F4-954D-B4E6-71111A349951}"/>
              </a:ext>
            </a:extLst>
          </p:cNvPr>
          <p:cNvGrpSpPr/>
          <p:nvPr/>
        </p:nvGrpSpPr>
        <p:grpSpPr>
          <a:xfrm>
            <a:off x="3288394" y="1639842"/>
            <a:ext cx="1353557" cy="3065410"/>
            <a:chOff x="4750237" y="2241273"/>
            <a:chExt cx="1804743" cy="4087213"/>
          </a:xfrm>
        </p:grpSpPr>
        <p:pic>
          <p:nvPicPr>
            <p:cNvPr id="7" name="Picture 6">
              <a:extLst>
                <a:ext uri="{FF2B5EF4-FFF2-40B4-BE49-F238E27FC236}">
                  <a16:creationId xmlns:a16="http://schemas.microsoft.com/office/drawing/2014/main" id="{5C292BC7-7FC9-034D-9B31-5958E125815F}"/>
                </a:ext>
              </a:extLst>
            </p:cNvPr>
            <p:cNvPicPr>
              <a:picLocks noChangeAspect="1"/>
            </p:cNvPicPr>
            <p:nvPr/>
          </p:nvPicPr>
          <p:blipFill>
            <a:blip r:embed="rId5"/>
            <a:stretch>
              <a:fillRect/>
            </a:stretch>
          </p:blipFill>
          <p:spPr>
            <a:xfrm>
              <a:off x="5419862" y="2944569"/>
              <a:ext cx="711185" cy="2680620"/>
            </a:xfrm>
            <a:prstGeom prst="rect">
              <a:avLst/>
            </a:prstGeom>
          </p:spPr>
        </p:pic>
        <p:pic>
          <p:nvPicPr>
            <p:cNvPr id="9" name="Picture 8">
              <a:extLst>
                <a:ext uri="{FF2B5EF4-FFF2-40B4-BE49-F238E27FC236}">
                  <a16:creationId xmlns:a16="http://schemas.microsoft.com/office/drawing/2014/main" id="{F1CCA5C6-10DB-6B4A-BC99-5C9033ACB155}"/>
                </a:ext>
              </a:extLst>
            </p:cNvPr>
            <p:cNvPicPr>
              <a:picLocks noChangeAspect="1"/>
            </p:cNvPicPr>
            <p:nvPr/>
          </p:nvPicPr>
          <p:blipFill>
            <a:blip r:embed="rId6"/>
            <a:stretch>
              <a:fillRect/>
            </a:stretch>
          </p:blipFill>
          <p:spPr>
            <a:xfrm>
              <a:off x="4750237" y="2241273"/>
              <a:ext cx="1804743" cy="4087213"/>
            </a:xfrm>
            <a:prstGeom prst="rect">
              <a:avLst/>
            </a:prstGeom>
          </p:spPr>
        </p:pic>
      </p:grpSp>
      <p:sp>
        <p:nvSpPr>
          <p:cNvPr id="11" name="TextBox 10">
            <a:extLst>
              <a:ext uri="{FF2B5EF4-FFF2-40B4-BE49-F238E27FC236}">
                <a16:creationId xmlns:a16="http://schemas.microsoft.com/office/drawing/2014/main" id="{1C15E9A0-1D16-0E44-96DB-F41AFAB900D1}"/>
              </a:ext>
            </a:extLst>
          </p:cNvPr>
          <p:cNvSpPr txBox="1"/>
          <p:nvPr/>
        </p:nvSpPr>
        <p:spPr>
          <a:xfrm>
            <a:off x="5700465" y="2779761"/>
            <a:ext cx="761747" cy="253916"/>
          </a:xfrm>
          <a:prstGeom prst="rect">
            <a:avLst/>
          </a:prstGeom>
          <a:noFill/>
        </p:spPr>
        <p:txBody>
          <a:bodyPr wrap="none" rtlCol="0">
            <a:spAutoFit/>
          </a:bodyPr>
          <a:lstStyle/>
          <a:p>
            <a:pPr algn="ctr"/>
            <a:r>
              <a:rPr lang="en-US" sz="1050" b="1" dirty="0">
                <a:latin typeface="Helvetica" pitchFamily="2" charset="0"/>
              </a:rPr>
              <a:t>Compact</a:t>
            </a:r>
          </a:p>
        </p:txBody>
      </p:sp>
      <p:sp>
        <p:nvSpPr>
          <p:cNvPr id="12" name="TextBox 11">
            <a:extLst>
              <a:ext uri="{FF2B5EF4-FFF2-40B4-BE49-F238E27FC236}">
                <a16:creationId xmlns:a16="http://schemas.microsoft.com/office/drawing/2014/main" id="{75F534BB-7436-1C4A-B06F-426CEAA47DF0}"/>
              </a:ext>
            </a:extLst>
          </p:cNvPr>
          <p:cNvSpPr txBox="1"/>
          <p:nvPr/>
        </p:nvSpPr>
        <p:spPr>
          <a:xfrm>
            <a:off x="5817484" y="4607865"/>
            <a:ext cx="527709" cy="253916"/>
          </a:xfrm>
          <a:prstGeom prst="rect">
            <a:avLst/>
          </a:prstGeom>
          <a:noFill/>
        </p:spPr>
        <p:txBody>
          <a:bodyPr wrap="none" rtlCol="0">
            <a:spAutoFit/>
          </a:bodyPr>
          <a:lstStyle/>
          <a:p>
            <a:pPr algn="ctr"/>
            <a:r>
              <a:rPr lang="en-US" sz="1050" b="1" dirty="0">
                <a:latin typeface="Helvetica" pitchFamily="2" charset="0"/>
              </a:rPr>
              <a:t>Open</a:t>
            </a:r>
          </a:p>
        </p:txBody>
      </p:sp>
      <p:sp>
        <p:nvSpPr>
          <p:cNvPr id="15" name="Left Bracket 14">
            <a:extLst>
              <a:ext uri="{FF2B5EF4-FFF2-40B4-BE49-F238E27FC236}">
                <a16:creationId xmlns:a16="http://schemas.microsoft.com/office/drawing/2014/main" id="{E712D6AA-A60E-E749-95D4-B208234B97FF}"/>
              </a:ext>
            </a:extLst>
          </p:cNvPr>
          <p:cNvSpPr/>
          <p:nvPr/>
        </p:nvSpPr>
        <p:spPr>
          <a:xfrm rot="3435982">
            <a:off x="4067150" y="2080215"/>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6" name="Left Bracket 15">
            <a:extLst>
              <a:ext uri="{FF2B5EF4-FFF2-40B4-BE49-F238E27FC236}">
                <a16:creationId xmlns:a16="http://schemas.microsoft.com/office/drawing/2014/main" id="{90DE3F94-3289-AF49-86C2-44D0FF2E7097}"/>
              </a:ext>
            </a:extLst>
          </p:cNvPr>
          <p:cNvSpPr/>
          <p:nvPr/>
        </p:nvSpPr>
        <p:spPr>
          <a:xfrm rot="10200056">
            <a:off x="4269459" y="2182204"/>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TextBox 16">
            <a:extLst>
              <a:ext uri="{FF2B5EF4-FFF2-40B4-BE49-F238E27FC236}">
                <a16:creationId xmlns:a16="http://schemas.microsoft.com/office/drawing/2014/main" id="{1B28A561-C92A-EA41-8EE0-4F5F2FD32CC0}"/>
              </a:ext>
            </a:extLst>
          </p:cNvPr>
          <p:cNvSpPr txBox="1"/>
          <p:nvPr/>
        </p:nvSpPr>
        <p:spPr>
          <a:xfrm>
            <a:off x="3869044" y="185321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18" name="TextBox 17">
            <a:extLst>
              <a:ext uri="{FF2B5EF4-FFF2-40B4-BE49-F238E27FC236}">
                <a16:creationId xmlns:a16="http://schemas.microsoft.com/office/drawing/2014/main" id="{F2F618D7-E7C9-AB48-8661-263E5F3F57F2}"/>
              </a:ext>
            </a:extLst>
          </p:cNvPr>
          <p:cNvSpPr txBox="1"/>
          <p:nvPr/>
        </p:nvSpPr>
        <p:spPr>
          <a:xfrm>
            <a:off x="4292847" y="2070639"/>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19" name="Left Bracket 18">
            <a:extLst>
              <a:ext uri="{FF2B5EF4-FFF2-40B4-BE49-F238E27FC236}">
                <a16:creationId xmlns:a16="http://schemas.microsoft.com/office/drawing/2014/main" id="{29399CB5-7E8E-BF42-97A8-04AC6F885AE0}"/>
              </a:ext>
            </a:extLst>
          </p:cNvPr>
          <p:cNvSpPr/>
          <p:nvPr/>
        </p:nvSpPr>
        <p:spPr>
          <a:xfrm rot="2974726">
            <a:off x="3853792" y="3846473"/>
            <a:ext cx="34289" cy="23563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Left Bracket 19">
            <a:extLst>
              <a:ext uri="{FF2B5EF4-FFF2-40B4-BE49-F238E27FC236}">
                <a16:creationId xmlns:a16="http://schemas.microsoft.com/office/drawing/2014/main" id="{4127C466-15FD-8940-93D8-8AFDB93A2B60}"/>
              </a:ext>
            </a:extLst>
          </p:cNvPr>
          <p:cNvSpPr/>
          <p:nvPr/>
        </p:nvSpPr>
        <p:spPr>
          <a:xfrm rot="5400000">
            <a:off x="4120205" y="3735166"/>
            <a:ext cx="46777" cy="232579"/>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TextBox 20">
            <a:extLst>
              <a:ext uri="{FF2B5EF4-FFF2-40B4-BE49-F238E27FC236}">
                <a16:creationId xmlns:a16="http://schemas.microsoft.com/office/drawing/2014/main" id="{651A4233-B38D-F74E-9435-D426953D9976}"/>
              </a:ext>
            </a:extLst>
          </p:cNvPr>
          <p:cNvSpPr txBox="1"/>
          <p:nvPr/>
        </p:nvSpPr>
        <p:spPr>
          <a:xfrm>
            <a:off x="3630076" y="367685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22" name="TextBox 21">
            <a:extLst>
              <a:ext uri="{FF2B5EF4-FFF2-40B4-BE49-F238E27FC236}">
                <a16:creationId xmlns:a16="http://schemas.microsoft.com/office/drawing/2014/main" id="{21F85052-6870-034D-869D-4DE422A9D314}"/>
              </a:ext>
            </a:extLst>
          </p:cNvPr>
          <p:cNvSpPr txBox="1"/>
          <p:nvPr/>
        </p:nvSpPr>
        <p:spPr>
          <a:xfrm>
            <a:off x="3986046" y="3551068"/>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24" name="Rectangle 23">
            <a:extLst>
              <a:ext uri="{FF2B5EF4-FFF2-40B4-BE49-F238E27FC236}">
                <a16:creationId xmlns:a16="http://schemas.microsoft.com/office/drawing/2014/main" id="{69C13561-D512-A74D-A25B-76B3268978D5}"/>
              </a:ext>
            </a:extLst>
          </p:cNvPr>
          <p:cNvSpPr/>
          <p:nvPr/>
        </p:nvSpPr>
        <p:spPr>
          <a:xfrm>
            <a:off x="3154680" y="1508761"/>
            <a:ext cx="3952702" cy="349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Picture 24">
            <a:extLst>
              <a:ext uri="{FF2B5EF4-FFF2-40B4-BE49-F238E27FC236}">
                <a16:creationId xmlns:a16="http://schemas.microsoft.com/office/drawing/2014/main" id="{E6B5CC11-82CF-4A44-AFFA-7BE3202FF65B}"/>
              </a:ext>
            </a:extLst>
          </p:cNvPr>
          <p:cNvPicPr>
            <a:picLocks noChangeAspect="1"/>
          </p:cNvPicPr>
          <p:nvPr/>
        </p:nvPicPr>
        <p:blipFill>
          <a:blip r:embed="rId7"/>
          <a:stretch>
            <a:fillRect/>
          </a:stretch>
        </p:blipFill>
        <p:spPr>
          <a:xfrm>
            <a:off x="444338" y="701518"/>
            <a:ext cx="8320456" cy="536804"/>
          </a:xfrm>
          <a:prstGeom prst="rect">
            <a:avLst/>
          </a:prstGeom>
          <a:ln>
            <a:noFill/>
          </a:ln>
        </p:spPr>
      </p:pic>
      <p:sp>
        <p:nvSpPr>
          <p:cNvPr id="26" name="TextBox 25">
            <a:extLst>
              <a:ext uri="{FF2B5EF4-FFF2-40B4-BE49-F238E27FC236}">
                <a16:creationId xmlns:a16="http://schemas.microsoft.com/office/drawing/2014/main" id="{64482215-B5B0-5144-B018-B85E0EA69EC7}"/>
              </a:ext>
            </a:extLst>
          </p:cNvPr>
          <p:cNvSpPr txBox="1"/>
          <p:nvPr/>
        </p:nvSpPr>
        <p:spPr>
          <a:xfrm>
            <a:off x="229653" y="2167313"/>
            <a:ext cx="840295" cy="415498"/>
          </a:xfrm>
          <a:prstGeom prst="rect">
            <a:avLst/>
          </a:prstGeom>
          <a:noFill/>
        </p:spPr>
        <p:txBody>
          <a:bodyPr wrap="none" rtlCol="0">
            <a:spAutoFit/>
          </a:bodyPr>
          <a:lstStyle/>
          <a:p>
            <a:pPr algn="ctr"/>
            <a:r>
              <a:rPr lang="en-US" sz="2100" b="1" i="1" dirty="0" err="1">
                <a:solidFill>
                  <a:schemeClr val="bg1"/>
                </a:solidFill>
                <a:latin typeface="Arial" panose="020B0604020202020204" pitchFamily="34" charset="0"/>
                <a:cs typeface="Arial" panose="020B0604020202020204" pitchFamily="34" charset="0"/>
              </a:rPr>
              <a:t>ss</a:t>
            </a:r>
            <a:r>
              <a:rPr lang="en-US" sz="2100" b="1" baseline="30000" dirty="0" err="1">
                <a:solidFill>
                  <a:schemeClr val="bg1"/>
                </a:solidFill>
                <a:latin typeface="Arial" panose="020B0604020202020204" pitchFamily="34" charset="0"/>
                <a:cs typeface="Arial" panose="020B0604020202020204" pitchFamily="34" charset="0"/>
              </a:rPr>
              <a:t>OFF</a:t>
            </a:r>
            <a:endParaRPr lang="en-US" sz="2100" b="1" dirty="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BA976E2-ABEC-D144-9CF8-10F54A933BB3}"/>
              </a:ext>
            </a:extLst>
          </p:cNvPr>
          <p:cNvSpPr txBox="1"/>
          <p:nvPr/>
        </p:nvSpPr>
        <p:spPr>
          <a:xfrm>
            <a:off x="273736" y="3785363"/>
            <a:ext cx="752130" cy="415498"/>
          </a:xfrm>
          <a:prstGeom prst="rect">
            <a:avLst/>
          </a:prstGeom>
          <a:noFill/>
        </p:spPr>
        <p:txBody>
          <a:bodyPr wrap="none" rtlCol="0">
            <a:spAutoFit/>
          </a:bodyPr>
          <a:lstStyle/>
          <a:p>
            <a:pPr algn="ctr"/>
            <a:r>
              <a:rPr lang="en-US" sz="2100" b="1" i="1" dirty="0" err="1">
                <a:solidFill>
                  <a:schemeClr val="bg1"/>
                </a:solidFill>
                <a:latin typeface="Arial" panose="020B0604020202020204" pitchFamily="34" charset="0"/>
                <a:cs typeface="Arial" panose="020B0604020202020204" pitchFamily="34" charset="0"/>
              </a:rPr>
              <a:t>ss</a:t>
            </a:r>
            <a:r>
              <a:rPr lang="en-US" sz="2100" b="1" baseline="30000" dirty="0" err="1">
                <a:solidFill>
                  <a:schemeClr val="bg1"/>
                </a:solidFill>
                <a:latin typeface="Arial" panose="020B0604020202020204" pitchFamily="34" charset="0"/>
                <a:cs typeface="Arial" panose="020B0604020202020204" pitchFamily="34" charset="0"/>
              </a:rPr>
              <a:t>ON</a:t>
            </a:r>
            <a:endParaRPr lang="en-US" sz="21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0256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extBox 20"/>
          <p:cNvSpPr txBox="1"/>
          <p:nvPr/>
        </p:nvSpPr>
        <p:spPr>
          <a:xfrm>
            <a:off x="7065284" y="4670387"/>
            <a:ext cx="2148473" cy="415498"/>
          </a:xfrm>
          <a:prstGeom prst="rect">
            <a:avLst/>
          </a:prstGeom>
          <a:noFill/>
        </p:spPr>
        <p:txBody>
          <a:bodyPr wrap="square" rtlCol="0">
            <a:spAutoFit/>
          </a:bodyPr>
          <a:lstStyle/>
          <a:p>
            <a:r>
              <a:rPr lang="en-US" sz="1050" b="1" dirty="0" err="1">
                <a:solidFill>
                  <a:srgbClr val="FFFFFF"/>
                </a:solidFill>
              </a:rPr>
              <a:t>Wernet</a:t>
            </a:r>
            <a:r>
              <a:rPr lang="en-US" sz="1050" b="1" dirty="0">
                <a:solidFill>
                  <a:srgbClr val="FFFFFF"/>
                </a:solidFill>
              </a:rPr>
              <a:t> </a:t>
            </a:r>
            <a:r>
              <a:rPr lang="en-US" sz="1050" b="1" i="1" dirty="0">
                <a:solidFill>
                  <a:srgbClr val="FFFFFF"/>
                </a:solidFill>
              </a:rPr>
              <a:t>et al</a:t>
            </a:r>
            <a:r>
              <a:rPr lang="en-US" sz="1050" b="1" dirty="0">
                <a:solidFill>
                  <a:srgbClr val="FFFFFF"/>
                </a:solidFill>
              </a:rPr>
              <a:t>., 2006</a:t>
            </a:r>
          </a:p>
          <a:p>
            <a:r>
              <a:rPr lang="en-US" sz="1050" b="1" dirty="0">
                <a:solidFill>
                  <a:srgbClr val="FFFFFF"/>
                </a:solidFill>
              </a:rPr>
              <a:t>Johnston and Desplan, 2014 </a:t>
            </a:r>
          </a:p>
        </p:txBody>
      </p:sp>
      <p:sp>
        <p:nvSpPr>
          <p:cNvPr id="24" name="TextBox 23"/>
          <p:cNvSpPr txBox="1"/>
          <p:nvPr/>
        </p:nvSpPr>
        <p:spPr>
          <a:xfrm>
            <a:off x="3875919" y="4400614"/>
            <a:ext cx="1551376" cy="784830"/>
          </a:xfrm>
          <a:prstGeom prst="rect">
            <a:avLst/>
          </a:prstGeom>
          <a:noFill/>
        </p:spPr>
        <p:txBody>
          <a:bodyPr wrap="square" rtlCol="0">
            <a:spAutoFit/>
          </a:bodyPr>
          <a:lstStyle/>
          <a:p>
            <a:r>
              <a:rPr lang="en-US" sz="2250" b="1" dirty="0">
                <a:solidFill>
                  <a:srgbClr val="FF0000"/>
                </a:solidFill>
              </a:rPr>
              <a:t>67% Ss/Rh4</a:t>
            </a:r>
          </a:p>
        </p:txBody>
      </p:sp>
      <p:sp>
        <p:nvSpPr>
          <p:cNvPr id="6" name="Rectangle 5"/>
          <p:cNvSpPr/>
          <p:nvPr/>
        </p:nvSpPr>
        <p:spPr>
          <a:xfrm>
            <a:off x="3488062" y="2533649"/>
            <a:ext cx="287792" cy="27019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5" name="Picture 18" descr="YW 34 NO GREEN bright"/>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320" t="-2693" b="4015"/>
          <a:stretch/>
        </p:blipFill>
        <p:spPr bwMode="auto">
          <a:xfrm>
            <a:off x="3585393" y="2359589"/>
            <a:ext cx="1891238" cy="1971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25"/>
          <p:cNvSpPr txBox="1"/>
          <p:nvPr/>
        </p:nvSpPr>
        <p:spPr>
          <a:xfrm>
            <a:off x="79643" y="34618"/>
            <a:ext cx="9064359" cy="507831"/>
          </a:xfrm>
          <a:prstGeom prst="rect">
            <a:avLst/>
          </a:prstGeom>
          <a:noFill/>
        </p:spPr>
        <p:txBody>
          <a:bodyPr wrap="square" rtlCol="0">
            <a:spAutoFit/>
          </a:bodyPr>
          <a:lstStyle/>
          <a:p>
            <a:pPr algn="ctr"/>
            <a:r>
              <a:rPr lang="en-US" sz="2700" b="1" dirty="0">
                <a:solidFill>
                  <a:schemeClr val="bg1"/>
                </a:solidFill>
              </a:rPr>
              <a:t>Spineless regulates Rhodopsin expression in R7 cells</a:t>
            </a:r>
          </a:p>
        </p:txBody>
      </p:sp>
      <p:grpSp>
        <p:nvGrpSpPr>
          <p:cNvPr id="2" name="Group 1"/>
          <p:cNvGrpSpPr/>
          <p:nvPr/>
        </p:nvGrpSpPr>
        <p:grpSpPr>
          <a:xfrm>
            <a:off x="1811616" y="679295"/>
            <a:ext cx="5438792" cy="1657350"/>
            <a:chOff x="946139" y="671513"/>
            <a:chExt cx="7251722" cy="2209800"/>
          </a:xfrm>
        </p:grpSpPr>
        <p:grpSp>
          <p:nvGrpSpPr>
            <p:cNvPr id="5" name="Group 4"/>
            <p:cNvGrpSpPr/>
            <p:nvPr/>
          </p:nvGrpSpPr>
          <p:grpSpPr>
            <a:xfrm>
              <a:off x="946139" y="671513"/>
              <a:ext cx="7251722" cy="2209800"/>
              <a:chOff x="937140" y="671513"/>
              <a:chExt cx="7251722" cy="2209800"/>
            </a:xfrm>
          </p:grpSpPr>
          <p:grpSp>
            <p:nvGrpSpPr>
              <p:cNvPr id="3" name="Group 2"/>
              <p:cNvGrpSpPr/>
              <p:nvPr/>
            </p:nvGrpSpPr>
            <p:grpSpPr>
              <a:xfrm>
                <a:off x="4836062" y="671513"/>
                <a:ext cx="3352800" cy="2209800"/>
                <a:chOff x="1143000" y="671513"/>
                <a:chExt cx="3352800" cy="2209800"/>
              </a:xfrm>
            </p:grpSpPr>
            <p:sp>
              <p:nvSpPr>
                <p:cNvPr id="27650" name="Text Box 2"/>
                <p:cNvSpPr txBox="1">
                  <a:spLocks noChangeArrowheads="1"/>
                </p:cNvSpPr>
                <p:nvPr/>
              </p:nvSpPr>
              <p:spPr bwMode="auto">
                <a:xfrm>
                  <a:off x="2995613" y="2074464"/>
                  <a:ext cx="823303"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100" b="1" dirty="0">
                      <a:solidFill>
                        <a:srgbClr val="545454"/>
                      </a:solidFill>
                      <a:latin typeface="Calibri"/>
                      <a:cs typeface="Calibri"/>
                    </a:rPr>
                    <a:t>Rh4</a:t>
                  </a:r>
                </a:p>
              </p:txBody>
            </p:sp>
            <p:sp>
              <p:nvSpPr>
                <p:cNvPr id="27651" name="Text Box 3"/>
                <p:cNvSpPr txBox="1">
                  <a:spLocks noChangeArrowheads="1"/>
                </p:cNvSpPr>
                <p:nvPr/>
              </p:nvSpPr>
              <p:spPr bwMode="auto">
                <a:xfrm>
                  <a:off x="1878215" y="2058988"/>
                  <a:ext cx="9451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550" b="1" dirty="0">
                      <a:solidFill>
                        <a:srgbClr val="1976FF"/>
                      </a:solidFill>
                      <a:latin typeface="Calibri"/>
                      <a:cs typeface="Calibri"/>
                    </a:rPr>
                    <a:t>Rh3</a:t>
                  </a:r>
                </a:p>
              </p:txBody>
            </p:sp>
            <p:sp>
              <p:nvSpPr>
                <p:cNvPr id="27652" name="Text Box 4"/>
                <p:cNvSpPr txBox="1">
                  <a:spLocks noChangeArrowheads="1"/>
                </p:cNvSpPr>
                <p:nvPr/>
              </p:nvSpPr>
              <p:spPr bwMode="auto">
                <a:xfrm>
                  <a:off x="1938791" y="845394"/>
                  <a:ext cx="1825715" cy="615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545454"/>
                      </a:solidFill>
                      <a:latin typeface="Calibri"/>
                      <a:cs typeface="Calibri"/>
                    </a:rPr>
                    <a:t>Spineless</a:t>
                  </a:r>
                </a:p>
              </p:txBody>
            </p:sp>
            <p:sp>
              <p:nvSpPr>
                <p:cNvPr id="27653" name="AutoShape 5"/>
                <p:cNvSpPr>
                  <a:spLocks noChangeArrowheads="1"/>
                </p:cNvSpPr>
                <p:nvPr/>
              </p:nvSpPr>
              <p:spPr bwMode="auto">
                <a:xfrm>
                  <a:off x="1143000" y="671513"/>
                  <a:ext cx="3352800" cy="2209800"/>
                </a:xfrm>
                <a:prstGeom prst="roundRect">
                  <a:avLst>
                    <a:gd name="adj" fmla="val 16667"/>
                  </a:avLst>
                </a:prstGeom>
                <a:noFill/>
                <a:ln w="57150">
                  <a:solidFill>
                    <a:srgbClr val="1976FF"/>
                  </a:solidFill>
                  <a:round/>
                  <a:headEnd/>
                  <a:tailEnd/>
                </a:ln>
                <a:effectLst/>
                <a:extLst>
                  <a:ext uri="{909E8E84-426E-40dd-AFC4-6F175D3DCCD1}">
                    <a14:hiddenFill xmlns:a14="http://schemas.microsoft.com/office/drawing/2010/main" xmlns="">
                      <a:solidFill>
                        <a:srgbClr val="FF66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350"/>
                </a:p>
              </p:txBody>
            </p:sp>
            <p:sp>
              <p:nvSpPr>
                <p:cNvPr id="27654" name="Line 6"/>
                <p:cNvSpPr>
                  <a:spLocks noChangeShapeType="1"/>
                </p:cNvSpPr>
                <p:nvPr/>
              </p:nvSpPr>
              <p:spPr bwMode="auto">
                <a:xfrm>
                  <a:off x="2090738" y="2058988"/>
                  <a:ext cx="457200" cy="0"/>
                </a:xfrm>
                <a:prstGeom prst="line">
                  <a:avLst/>
                </a:prstGeom>
                <a:noFill/>
                <a:ln w="76200">
                  <a:solidFill>
                    <a:srgbClr val="545454"/>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sp>
              <p:nvSpPr>
                <p:cNvPr id="27661" name="Line 13"/>
                <p:cNvSpPr>
                  <a:spLocks noChangeShapeType="1"/>
                </p:cNvSpPr>
                <p:nvPr/>
              </p:nvSpPr>
              <p:spPr bwMode="auto">
                <a:xfrm>
                  <a:off x="2319338" y="1525588"/>
                  <a:ext cx="0" cy="504825"/>
                </a:xfrm>
                <a:prstGeom prst="line">
                  <a:avLst/>
                </a:prstGeom>
                <a:noFill/>
                <a:ln w="76200">
                  <a:solidFill>
                    <a:srgbClr val="545454"/>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sp>
              <p:nvSpPr>
                <p:cNvPr id="27662" name="Line 14"/>
                <p:cNvSpPr>
                  <a:spLocks noChangeShapeType="1"/>
                </p:cNvSpPr>
                <p:nvPr/>
              </p:nvSpPr>
              <p:spPr bwMode="auto">
                <a:xfrm>
                  <a:off x="3386138" y="1507114"/>
                  <a:ext cx="0" cy="599499"/>
                </a:xfrm>
                <a:prstGeom prst="line">
                  <a:avLst/>
                </a:prstGeom>
                <a:noFill/>
                <a:ln w="76200">
                  <a:solidFill>
                    <a:srgbClr val="545454"/>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grpSp>
          <p:grpSp>
            <p:nvGrpSpPr>
              <p:cNvPr id="4" name="Group 3"/>
              <p:cNvGrpSpPr/>
              <p:nvPr/>
            </p:nvGrpSpPr>
            <p:grpSpPr>
              <a:xfrm>
                <a:off x="937140" y="671513"/>
                <a:ext cx="3352800" cy="2209800"/>
                <a:chOff x="4953000" y="671513"/>
                <a:chExt cx="3352800" cy="2209800"/>
              </a:xfrm>
            </p:grpSpPr>
            <p:sp>
              <p:nvSpPr>
                <p:cNvPr id="27656" name="Text Box 8"/>
                <p:cNvSpPr txBox="1">
                  <a:spLocks noChangeArrowheads="1"/>
                </p:cNvSpPr>
                <p:nvPr/>
              </p:nvSpPr>
              <p:spPr bwMode="auto">
                <a:xfrm>
                  <a:off x="6720248" y="2058988"/>
                  <a:ext cx="9451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550" b="1" dirty="0">
                      <a:solidFill>
                        <a:srgbClr val="FF0000"/>
                      </a:solidFill>
                      <a:latin typeface="Calibri"/>
                      <a:cs typeface="Calibri"/>
                    </a:rPr>
                    <a:t>Rh4</a:t>
                  </a:r>
                </a:p>
              </p:txBody>
            </p:sp>
            <p:sp>
              <p:nvSpPr>
                <p:cNvPr id="27657" name="Text Box 9"/>
                <p:cNvSpPr txBox="1">
                  <a:spLocks noChangeArrowheads="1"/>
                </p:cNvSpPr>
                <p:nvPr/>
              </p:nvSpPr>
              <p:spPr bwMode="auto">
                <a:xfrm>
                  <a:off x="5686425" y="2106613"/>
                  <a:ext cx="823303"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100" b="1" dirty="0">
                      <a:solidFill>
                        <a:srgbClr val="545454"/>
                      </a:solidFill>
                      <a:latin typeface="Calibri"/>
                      <a:cs typeface="Calibri"/>
                    </a:rPr>
                    <a:t>Rh3</a:t>
                  </a:r>
                </a:p>
              </p:txBody>
            </p:sp>
            <p:sp>
              <p:nvSpPr>
                <p:cNvPr id="27658" name="Text Box 10"/>
                <p:cNvSpPr txBox="1">
                  <a:spLocks noChangeArrowheads="1"/>
                </p:cNvSpPr>
                <p:nvPr/>
              </p:nvSpPr>
              <p:spPr bwMode="auto">
                <a:xfrm>
                  <a:off x="5300499" y="768449"/>
                  <a:ext cx="2759729" cy="769441"/>
                </a:xfrm>
                <a:prstGeom prst="rect">
                  <a:avLst/>
                </a:prstGeom>
                <a:noFill/>
                <a:ln w="9525">
                  <a:noFill/>
                  <a:miter lim="800000"/>
                  <a:headEnd/>
                  <a:tailEnd/>
                </a:ln>
                <a:effec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3150" b="1" dirty="0">
                      <a:solidFill>
                        <a:schemeClr val="bg1"/>
                      </a:solidFill>
                      <a:latin typeface="+mn-lt"/>
                    </a:rPr>
                    <a:t>Spineless</a:t>
                  </a:r>
                </a:p>
              </p:txBody>
            </p:sp>
            <p:sp>
              <p:nvSpPr>
                <p:cNvPr id="27659" name="AutoShape 11"/>
                <p:cNvSpPr>
                  <a:spLocks noChangeArrowheads="1"/>
                </p:cNvSpPr>
                <p:nvPr/>
              </p:nvSpPr>
              <p:spPr bwMode="auto">
                <a:xfrm>
                  <a:off x="4953000" y="671513"/>
                  <a:ext cx="3352800" cy="2209800"/>
                </a:xfrm>
                <a:prstGeom prst="roundRect">
                  <a:avLst>
                    <a:gd name="adj" fmla="val 16667"/>
                  </a:avLst>
                </a:prstGeom>
                <a:noFill/>
                <a:ln w="57150">
                  <a:solidFill>
                    <a:srgbClr val="FF0000"/>
                  </a:solidFill>
                  <a:round/>
                  <a:headEnd/>
                  <a:tailEnd/>
                </a:ln>
                <a:effectLst/>
                <a:extLst>
                  <a:ext uri="{909E8E84-426E-40dd-AFC4-6F175D3DCCD1}">
                    <a14:hiddenFill xmlns:a14="http://schemas.microsoft.com/office/drawing/2010/main" xmlns="">
                      <a:solidFill>
                        <a:srgbClr val="FF66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350"/>
                </a:p>
              </p:txBody>
            </p:sp>
            <p:sp>
              <p:nvSpPr>
                <p:cNvPr id="27660" name="Line 12"/>
                <p:cNvSpPr>
                  <a:spLocks noChangeShapeType="1"/>
                </p:cNvSpPr>
                <p:nvPr/>
              </p:nvSpPr>
              <p:spPr bwMode="auto">
                <a:xfrm>
                  <a:off x="5867400" y="2058988"/>
                  <a:ext cx="457200" cy="0"/>
                </a:xfrm>
                <a:prstGeom prst="line">
                  <a:avLst/>
                </a:prstGeom>
                <a:noFill/>
                <a:ln w="762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sp>
              <p:nvSpPr>
                <p:cNvPr id="27663" name="Line 15"/>
                <p:cNvSpPr>
                  <a:spLocks noChangeShapeType="1"/>
                </p:cNvSpPr>
                <p:nvPr/>
              </p:nvSpPr>
              <p:spPr bwMode="auto">
                <a:xfrm>
                  <a:off x="6096000" y="1525588"/>
                  <a:ext cx="0" cy="504825"/>
                </a:xfrm>
                <a:prstGeom prst="line">
                  <a:avLst/>
                </a:prstGeom>
                <a:noFill/>
                <a:ln w="762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ln>
                      <a:solidFill>
                        <a:schemeClr val="tx1"/>
                      </a:solidFill>
                    </a:ln>
                  </a:endParaRPr>
                </a:p>
              </p:txBody>
            </p:sp>
          </p:grpSp>
        </p:grpSp>
        <p:sp>
          <p:nvSpPr>
            <p:cNvPr id="19" name="Line 14"/>
            <p:cNvSpPr>
              <a:spLocks noChangeShapeType="1"/>
            </p:cNvSpPr>
            <p:nvPr/>
          </p:nvSpPr>
          <p:spPr bwMode="auto">
            <a:xfrm>
              <a:off x="3126748" y="1507114"/>
              <a:ext cx="0" cy="599499"/>
            </a:xfrm>
            <a:prstGeom prst="line">
              <a:avLst/>
            </a:prstGeom>
            <a:noFill/>
            <a:ln w="76200">
              <a:solidFill>
                <a:srgbClr val="FFFF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050"/>
            </a:p>
          </p:txBody>
        </p:sp>
      </p:grpSp>
    </p:spTree>
    <p:extLst>
      <p:ext uri="{BB962C8B-B14F-4D97-AF65-F5344CB8AC3E}">
        <p14:creationId xmlns:p14="http://schemas.microsoft.com/office/powerpoint/2010/main" val="3751373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8B823E-10F2-EE48-BFF1-71519856ADBB}"/>
              </a:ext>
            </a:extLst>
          </p:cNvPr>
          <p:cNvPicPr>
            <a:picLocks noChangeAspect="1"/>
          </p:cNvPicPr>
          <p:nvPr/>
        </p:nvPicPr>
        <p:blipFill>
          <a:blip r:embed="rId3"/>
          <a:stretch>
            <a:fillRect/>
          </a:stretch>
        </p:blipFill>
        <p:spPr>
          <a:xfrm>
            <a:off x="1273822" y="1598728"/>
            <a:ext cx="1416437" cy="3147637"/>
          </a:xfrm>
          <a:prstGeom prst="rect">
            <a:avLst/>
          </a:prstGeom>
        </p:spPr>
      </p:pic>
      <p:pic>
        <p:nvPicPr>
          <p:cNvPr id="8" name="Picture 7">
            <a:extLst>
              <a:ext uri="{FF2B5EF4-FFF2-40B4-BE49-F238E27FC236}">
                <a16:creationId xmlns:a16="http://schemas.microsoft.com/office/drawing/2014/main" id="{BF4ECAA7-AD81-844A-9E0F-71045A4EA91D}"/>
              </a:ext>
            </a:extLst>
          </p:cNvPr>
          <p:cNvPicPr>
            <a:picLocks noChangeAspect="1"/>
          </p:cNvPicPr>
          <p:nvPr/>
        </p:nvPicPr>
        <p:blipFill>
          <a:blip r:embed="rId4"/>
          <a:stretch>
            <a:fillRect/>
          </a:stretch>
        </p:blipFill>
        <p:spPr>
          <a:xfrm>
            <a:off x="5202677" y="1843840"/>
            <a:ext cx="1757322" cy="2657414"/>
          </a:xfrm>
          <a:prstGeom prst="rect">
            <a:avLst/>
          </a:prstGeom>
        </p:spPr>
      </p:pic>
      <p:grpSp>
        <p:nvGrpSpPr>
          <p:cNvPr id="10" name="Group 9">
            <a:extLst>
              <a:ext uri="{FF2B5EF4-FFF2-40B4-BE49-F238E27FC236}">
                <a16:creationId xmlns:a16="http://schemas.microsoft.com/office/drawing/2014/main" id="{F569C0C0-C1F4-954D-B4E6-71111A349951}"/>
              </a:ext>
            </a:extLst>
          </p:cNvPr>
          <p:cNvGrpSpPr/>
          <p:nvPr/>
        </p:nvGrpSpPr>
        <p:grpSpPr>
          <a:xfrm>
            <a:off x="3288394" y="1639842"/>
            <a:ext cx="1353557" cy="3065410"/>
            <a:chOff x="4750237" y="2241273"/>
            <a:chExt cx="1804743" cy="4087213"/>
          </a:xfrm>
        </p:grpSpPr>
        <p:pic>
          <p:nvPicPr>
            <p:cNvPr id="7" name="Picture 6">
              <a:extLst>
                <a:ext uri="{FF2B5EF4-FFF2-40B4-BE49-F238E27FC236}">
                  <a16:creationId xmlns:a16="http://schemas.microsoft.com/office/drawing/2014/main" id="{5C292BC7-7FC9-034D-9B31-5958E125815F}"/>
                </a:ext>
              </a:extLst>
            </p:cNvPr>
            <p:cNvPicPr>
              <a:picLocks noChangeAspect="1"/>
            </p:cNvPicPr>
            <p:nvPr/>
          </p:nvPicPr>
          <p:blipFill>
            <a:blip r:embed="rId5"/>
            <a:stretch>
              <a:fillRect/>
            </a:stretch>
          </p:blipFill>
          <p:spPr>
            <a:xfrm>
              <a:off x="5419862" y="2944569"/>
              <a:ext cx="711185" cy="2680620"/>
            </a:xfrm>
            <a:prstGeom prst="rect">
              <a:avLst/>
            </a:prstGeom>
          </p:spPr>
        </p:pic>
        <p:pic>
          <p:nvPicPr>
            <p:cNvPr id="9" name="Picture 8">
              <a:extLst>
                <a:ext uri="{FF2B5EF4-FFF2-40B4-BE49-F238E27FC236}">
                  <a16:creationId xmlns:a16="http://schemas.microsoft.com/office/drawing/2014/main" id="{F1CCA5C6-10DB-6B4A-BC99-5C9033ACB155}"/>
                </a:ext>
              </a:extLst>
            </p:cNvPr>
            <p:cNvPicPr>
              <a:picLocks noChangeAspect="1"/>
            </p:cNvPicPr>
            <p:nvPr/>
          </p:nvPicPr>
          <p:blipFill>
            <a:blip r:embed="rId6"/>
            <a:stretch>
              <a:fillRect/>
            </a:stretch>
          </p:blipFill>
          <p:spPr>
            <a:xfrm>
              <a:off x="4750237" y="2241273"/>
              <a:ext cx="1804743" cy="4087213"/>
            </a:xfrm>
            <a:prstGeom prst="rect">
              <a:avLst/>
            </a:prstGeom>
          </p:spPr>
        </p:pic>
      </p:grpSp>
      <p:sp>
        <p:nvSpPr>
          <p:cNvPr id="11" name="TextBox 10">
            <a:extLst>
              <a:ext uri="{FF2B5EF4-FFF2-40B4-BE49-F238E27FC236}">
                <a16:creationId xmlns:a16="http://schemas.microsoft.com/office/drawing/2014/main" id="{1C15E9A0-1D16-0E44-96DB-F41AFAB900D1}"/>
              </a:ext>
            </a:extLst>
          </p:cNvPr>
          <p:cNvSpPr txBox="1"/>
          <p:nvPr/>
        </p:nvSpPr>
        <p:spPr>
          <a:xfrm>
            <a:off x="5700465" y="2779761"/>
            <a:ext cx="761747" cy="253916"/>
          </a:xfrm>
          <a:prstGeom prst="rect">
            <a:avLst/>
          </a:prstGeom>
          <a:noFill/>
        </p:spPr>
        <p:txBody>
          <a:bodyPr wrap="none" rtlCol="0">
            <a:spAutoFit/>
          </a:bodyPr>
          <a:lstStyle/>
          <a:p>
            <a:pPr algn="ctr"/>
            <a:r>
              <a:rPr lang="en-US" sz="1050" b="1" dirty="0">
                <a:latin typeface="Helvetica" pitchFamily="2" charset="0"/>
              </a:rPr>
              <a:t>Compact</a:t>
            </a:r>
          </a:p>
        </p:txBody>
      </p:sp>
      <p:sp>
        <p:nvSpPr>
          <p:cNvPr id="12" name="TextBox 11">
            <a:extLst>
              <a:ext uri="{FF2B5EF4-FFF2-40B4-BE49-F238E27FC236}">
                <a16:creationId xmlns:a16="http://schemas.microsoft.com/office/drawing/2014/main" id="{75F534BB-7436-1C4A-B06F-426CEAA47DF0}"/>
              </a:ext>
            </a:extLst>
          </p:cNvPr>
          <p:cNvSpPr txBox="1"/>
          <p:nvPr/>
        </p:nvSpPr>
        <p:spPr>
          <a:xfrm>
            <a:off x="5817484" y="4607865"/>
            <a:ext cx="527709" cy="253916"/>
          </a:xfrm>
          <a:prstGeom prst="rect">
            <a:avLst/>
          </a:prstGeom>
          <a:noFill/>
        </p:spPr>
        <p:txBody>
          <a:bodyPr wrap="none" rtlCol="0">
            <a:spAutoFit/>
          </a:bodyPr>
          <a:lstStyle/>
          <a:p>
            <a:pPr algn="ctr"/>
            <a:r>
              <a:rPr lang="en-US" sz="1050" b="1" dirty="0">
                <a:latin typeface="Helvetica" pitchFamily="2" charset="0"/>
              </a:rPr>
              <a:t>Open</a:t>
            </a:r>
          </a:p>
        </p:txBody>
      </p:sp>
      <p:sp>
        <p:nvSpPr>
          <p:cNvPr id="15" name="Left Bracket 14">
            <a:extLst>
              <a:ext uri="{FF2B5EF4-FFF2-40B4-BE49-F238E27FC236}">
                <a16:creationId xmlns:a16="http://schemas.microsoft.com/office/drawing/2014/main" id="{E712D6AA-A60E-E749-95D4-B208234B97FF}"/>
              </a:ext>
            </a:extLst>
          </p:cNvPr>
          <p:cNvSpPr/>
          <p:nvPr/>
        </p:nvSpPr>
        <p:spPr>
          <a:xfrm rot="3435982">
            <a:off x="4067150" y="2080215"/>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6" name="Left Bracket 15">
            <a:extLst>
              <a:ext uri="{FF2B5EF4-FFF2-40B4-BE49-F238E27FC236}">
                <a16:creationId xmlns:a16="http://schemas.microsoft.com/office/drawing/2014/main" id="{90DE3F94-3289-AF49-86C2-44D0FF2E7097}"/>
              </a:ext>
            </a:extLst>
          </p:cNvPr>
          <p:cNvSpPr/>
          <p:nvPr/>
        </p:nvSpPr>
        <p:spPr>
          <a:xfrm rot="10200056">
            <a:off x="4269459" y="2182204"/>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TextBox 16">
            <a:extLst>
              <a:ext uri="{FF2B5EF4-FFF2-40B4-BE49-F238E27FC236}">
                <a16:creationId xmlns:a16="http://schemas.microsoft.com/office/drawing/2014/main" id="{1B28A561-C92A-EA41-8EE0-4F5F2FD32CC0}"/>
              </a:ext>
            </a:extLst>
          </p:cNvPr>
          <p:cNvSpPr txBox="1"/>
          <p:nvPr/>
        </p:nvSpPr>
        <p:spPr>
          <a:xfrm>
            <a:off x="3869044" y="185321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18" name="TextBox 17">
            <a:extLst>
              <a:ext uri="{FF2B5EF4-FFF2-40B4-BE49-F238E27FC236}">
                <a16:creationId xmlns:a16="http://schemas.microsoft.com/office/drawing/2014/main" id="{F2F618D7-E7C9-AB48-8661-263E5F3F57F2}"/>
              </a:ext>
            </a:extLst>
          </p:cNvPr>
          <p:cNvSpPr txBox="1"/>
          <p:nvPr/>
        </p:nvSpPr>
        <p:spPr>
          <a:xfrm>
            <a:off x="4292847" y="2070639"/>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19" name="Left Bracket 18">
            <a:extLst>
              <a:ext uri="{FF2B5EF4-FFF2-40B4-BE49-F238E27FC236}">
                <a16:creationId xmlns:a16="http://schemas.microsoft.com/office/drawing/2014/main" id="{29399CB5-7E8E-BF42-97A8-04AC6F885AE0}"/>
              </a:ext>
            </a:extLst>
          </p:cNvPr>
          <p:cNvSpPr/>
          <p:nvPr/>
        </p:nvSpPr>
        <p:spPr>
          <a:xfrm rot="2974726">
            <a:off x="3853792" y="3846473"/>
            <a:ext cx="34289" cy="23563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Left Bracket 19">
            <a:extLst>
              <a:ext uri="{FF2B5EF4-FFF2-40B4-BE49-F238E27FC236}">
                <a16:creationId xmlns:a16="http://schemas.microsoft.com/office/drawing/2014/main" id="{4127C466-15FD-8940-93D8-8AFDB93A2B60}"/>
              </a:ext>
            </a:extLst>
          </p:cNvPr>
          <p:cNvSpPr/>
          <p:nvPr/>
        </p:nvSpPr>
        <p:spPr>
          <a:xfrm rot="5400000">
            <a:off x="4120205" y="3735166"/>
            <a:ext cx="46777" cy="232579"/>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TextBox 20">
            <a:extLst>
              <a:ext uri="{FF2B5EF4-FFF2-40B4-BE49-F238E27FC236}">
                <a16:creationId xmlns:a16="http://schemas.microsoft.com/office/drawing/2014/main" id="{651A4233-B38D-F74E-9435-D426953D9976}"/>
              </a:ext>
            </a:extLst>
          </p:cNvPr>
          <p:cNvSpPr txBox="1"/>
          <p:nvPr/>
        </p:nvSpPr>
        <p:spPr>
          <a:xfrm>
            <a:off x="3630076" y="367685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22" name="TextBox 21">
            <a:extLst>
              <a:ext uri="{FF2B5EF4-FFF2-40B4-BE49-F238E27FC236}">
                <a16:creationId xmlns:a16="http://schemas.microsoft.com/office/drawing/2014/main" id="{21F85052-6870-034D-869D-4DE422A9D314}"/>
              </a:ext>
            </a:extLst>
          </p:cNvPr>
          <p:cNvSpPr txBox="1"/>
          <p:nvPr/>
        </p:nvSpPr>
        <p:spPr>
          <a:xfrm>
            <a:off x="3986046" y="3551068"/>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24" name="Rectangle 23">
            <a:extLst>
              <a:ext uri="{FF2B5EF4-FFF2-40B4-BE49-F238E27FC236}">
                <a16:creationId xmlns:a16="http://schemas.microsoft.com/office/drawing/2014/main" id="{69C13561-D512-A74D-A25B-76B3268978D5}"/>
              </a:ext>
            </a:extLst>
          </p:cNvPr>
          <p:cNvSpPr/>
          <p:nvPr/>
        </p:nvSpPr>
        <p:spPr>
          <a:xfrm>
            <a:off x="5025044" y="1508761"/>
            <a:ext cx="2082338" cy="3491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Picture 24">
            <a:extLst>
              <a:ext uri="{FF2B5EF4-FFF2-40B4-BE49-F238E27FC236}">
                <a16:creationId xmlns:a16="http://schemas.microsoft.com/office/drawing/2014/main" id="{76E26005-DD4E-BA44-89AA-DD74B3E37A75}"/>
              </a:ext>
            </a:extLst>
          </p:cNvPr>
          <p:cNvPicPr>
            <a:picLocks noChangeAspect="1"/>
          </p:cNvPicPr>
          <p:nvPr/>
        </p:nvPicPr>
        <p:blipFill>
          <a:blip r:embed="rId7"/>
          <a:stretch>
            <a:fillRect/>
          </a:stretch>
        </p:blipFill>
        <p:spPr>
          <a:xfrm>
            <a:off x="444338" y="701518"/>
            <a:ext cx="8320456" cy="536804"/>
          </a:xfrm>
          <a:prstGeom prst="rect">
            <a:avLst/>
          </a:prstGeom>
          <a:ln>
            <a:noFill/>
          </a:ln>
        </p:spPr>
      </p:pic>
      <p:sp>
        <p:nvSpPr>
          <p:cNvPr id="28" name="TextBox 27">
            <a:extLst>
              <a:ext uri="{FF2B5EF4-FFF2-40B4-BE49-F238E27FC236}">
                <a16:creationId xmlns:a16="http://schemas.microsoft.com/office/drawing/2014/main" id="{9ED5D16B-9FF8-7E47-8D99-C38324BB79EA}"/>
              </a:ext>
            </a:extLst>
          </p:cNvPr>
          <p:cNvSpPr txBox="1"/>
          <p:nvPr/>
        </p:nvSpPr>
        <p:spPr>
          <a:xfrm>
            <a:off x="229653" y="2167313"/>
            <a:ext cx="840295" cy="415498"/>
          </a:xfrm>
          <a:prstGeom prst="rect">
            <a:avLst/>
          </a:prstGeom>
          <a:noFill/>
        </p:spPr>
        <p:txBody>
          <a:bodyPr wrap="none" rtlCol="0">
            <a:spAutoFit/>
          </a:bodyPr>
          <a:lstStyle/>
          <a:p>
            <a:pPr algn="ctr"/>
            <a:r>
              <a:rPr lang="en-US" sz="2100" b="1" i="1" dirty="0" err="1">
                <a:solidFill>
                  <a:schemeClr val="bg1"/>
                </a:solidFill>
                <a:latin typeface="Arial" panose="020B0604020202020204" pitchFamily="34" charset="0"/>
                <a:cs typeface="Arial" panose="020B0604020202020204" pitchFamily="34" charset="0"/>
              </a:rPr>
              <a:t>ss</a:t>
            </a:r>
            <a:r>
              <a:rPr lang="en-US" sz="2100" b="1" baseline="30000" dirty="0" err="1">
                <a:solidFill>
                  <a:schemeClr val="bg1"/>
                </a:solidFill>
                <a:latin typeface="Arial" panose="020B0604020202020204" pitchFamily="34" charset="0"/>
                <a:cs typeface="Arial" panose="020B0604020202020204" pitchFamily="34" charset="0"/>
              </a:rPr>
              <a:t>OFF</a:t>
            </a:r>
            <a:endParaRPr lang="en-US" sz="2100" b="1"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317EFD5-AACE-C34C-999A-3DA65EA002B5}"/>
              </a:ext>
            </a:extLst>
          </p:cNvPr>
          <p:cNvSpPr txBox="1"/>
          <p:nvPr/>
        </p:nvSpPr>
        <p:spPr>
          <a:xfrm>
            <a:off x="273736" y="3785363"/>
            <a:ext cx="752130" cy="415498"/>
          </a:xfrm>
          <a:prstGeom prst="rect">
            <a:avLst/>
          </a:prstGeom>
          <a:noFill/>
        </p:spPr>
        <p:txBody>
          <a:bodyPr wrap="none" rtlCol="0">
            <a:spAutoFit/>
          </a:bodyPr>
          <a:lstStyle/>
          <a:p>
            <a:pPr algn="ctr"/>
            <a:r>
              <a:rPr lang="en-US" sz="2100" b="1" i="1" dirty="0" err="1">
                <a:solidFill>
                  <a:schemeClr val="bg1"/>
                </a:solidFill>
                <a:latin typeface="Arial" panose="020B0604020202020204" pitchFamily="34" charset="0"/>
                <a:cs typeface="Arial" panose="020B0604020202020204" pitchFamily="34" charset="0"/>
              </a:rPr>
              <a:t>ss</a:t>
            </a:r>
            <a:r>
              <a:rPr lang="en-US" sz="2100" b="1" baseline="30000" dirty="0" err="1">
                <a:solidFill>
                  <a:schemeClr val="bg1"/>
                </a:solidFill>
                <a:latin typeface="Arial" panose="020B0604020202020204" pitchFamily="34" charset="0"/>
                <a:cs typeface="Arial" panose="020B0604020202020204" pitchFamily="34" charset="0"/>
              </a:rPr>
              <a:t>ON</a:t>
            </a:r>
            <a:endParaRPr lang="en-US" sz="2100" b="1"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67DCC25E-E8D1-1A42-A316-398354C9447B}"/>
              </a:ext>
            </a:extLst>
          </p:cNvPr>
          <p:cNvSpPr txBox="1"/>
          <p:nvPr/>
        </p:nvSpPr>
        <p:spPr>
          <a:xfrm>
            <a:off x="825010" y="223108"/>
            <a:ext cx="1903085" cy="369332"/>
          </a:xfrm>
          <a:prstGeom prst="rect">
            <a:avLst/>
          </a:prstGeom>
          <a:noFill/>
        </p:spPr>
        <p:txBody>
          <a:bodyPr wrap="none" rtlCol="0">
            <a:spAutoFit/>
          </a:bodyPr>
          <a:lstStyle/>
          <a:p>
            <a:pPr algn="ctr"/>
            <a:r>
              <a:rPr lang="en-US" sz="1800" b="1" dirty="0">
                <a:solidFill>
                  <a:schemeClr val="bg1"/>
                </a:solidFill>
                <a:latin typeface="Helvetica" pitchFamily="2" charset="0"/>
              </a:rPr>
              <a:t>50 kb Upstream</a:t>
            </a:r>
          </a:p>
        </p:txBody>
      </p:sp>
      <p:sp>
        <p:nvSpPr>
          <p:cNvPr id="31" name="TextBox 30">
            <a:extLst>
              <a:ext uri="{FF2B5EF4-FFF2-40B4-BE49-F238E27FC236}">
                <a16:creationId xmlns:a16="http://schemas.microsoft.com/office/drawing/2014/main" id="{325E6BC2-0FAE-E341-AB18-C274430A0BE6}"/>
              </a:ext>
            </a:extLst>
          </p:cNvPr>
          <p:cNvSpPr txBox="1"/>
          <p:nvPr/>
        </p:nvSpPr>
        <p:spPr>
          <a:xfrm>
            <a:off x="6436824" y="223108"/>
            <a:ext cx="2223686" cy="369332"/>
          </a:xfrm>
          <a:prstGeom prst="rect">
            <a:avLst/>
          </a:prstGeom>
          <a:noFill/>
        </p:spPr>
        <p:txBody>
          <a:bodyPr wrap="none" rtlCol="0">
            <a:spAutoFit/>
          </a:bodyPr>
          <a:lstStyle/>
          <a:p>
            <a:pPr algn="ctr"/>
            <a:r>
              <a:rPr lang="en-US" sz="1800" b="1" dirty="0">
                <a:solidFill>
                  <a:schemeClr val="bg1"/>
                </a:solidFill>
                <a:latin typeface="Helvetica" pitchFamily="2" charset="0"/>
              </a:rPr>
              <a:t>50 kb Downstream</a:t>
            </a:r>
          </a:p>
        </p:txBody>
      </p:sp>
      <p:sp>
        <p:nvSpPr>
          <p:cNvPr id="32" name="TextBox 31">
            <a:extLst>
              <a:ext uri="{FF2B5EF4-FFF2-40B4-BE49-F238E27FC236}">
                <a16:creationId xmlns:a16="http://schemas.microsoft.com/office/drawing/2014/main" id="{D0BD71A3-F2F2-AB4C-AB82-FA63D8BFFCE2}"/>
              </a:ext>
            </a:extLst>
          </p:cNvPr>
          <p:cNvSpPr txBox="1"/>
          <p:nvPr/>
        </p:nvSpPr>
        <p:spPr>
          <a:xfrm>
            <a:off x="3624824" y="223108"/>
            <a:ext cx="1838966" cy="369332"/>
          </a:xfrm>
          <a:prstGeom prst="rect">
            <a:avLst/>
          </a:prstGeom>
          <a:noFill/>
        </p:spPr>
        <p:txBody>
          <a:bodyPr wrap="none" rtlCol="0">
            <a:spAutoFit/>
          </a:bodyPr>
          <a:lstStyle/>
          <a:p>
            <a:pPr algn="ctr"/>
            <a:r>
              <a:rPr lang="en-US" sz="1800" b="1" dirty="0">
                <a:solidFill>
                  <a:schemeClr val="bg1"/>
                </a:solidFill>
                <a:latin typeface="Helvetica" pitchFamily="2" charset="0"/>
              </a:rPr>
              <a:t>65 kb </a:t>
            </a:r>
            <a:r>
              <a:rPr lang="en-US" sz="1800" b="1" i="1" dirty="0" err="1">
                <a:solidFill>
                  <a:schemeClr val="bg1"/>
                </a:solidFill>
                <a:latin typeface="Helvetica" pitchFamily="2" charset="0"/>
              </a:rPr>
              <a:t>ss</a:t>
            </a:r>
            <a:r>
              <a:rPr lang="en-US" sz="1800" b="1" dirty="0">
                <a:solidFill>
                  <a:schemeClr val="bg1"/>
                </a:solidFill>
                <a:latin typeface="Helvetica" pitchFamily="2" charset="0"/>
              </a:rPr>
              <a:t> Locus</a:t>
            </a:r>
          </a:p>
        </p:txBody>
      </p:sp>
    </p:spTree>
    <p:extLst>
      <p:ext uri="{BB962C8B-B14F-4D97-AF65-F5344CB8AC3E}">
        <p14:creationId xmlns:p14="http://schemas.microsoft.com/office/powerpoint/2010/main" val="2741255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8B823E-10F2-EE48-BFF1-71519856ADBB}"/>
              </a:ext>
            </a:extLst>
          </p:cNvPr>
          <p:cNvPicPr>
            <a:picLocks noChangeAspect="1"/>
          </p:cNvPicPr>
          <p:nvPr/>
        </p:nvPicPr>
        <p:blipFill>
          <a:blip r:embed="rId3"/>
          <a:stretch>
            <a:fillRect/>
          </a:stretch>
        </p:blipFill>
        <p:spPr>
          <a:xfrm>
            <a:off x="1273822" y="1598728"/>
            <a:ext cx="1416437" cy="3147637"/>
          </a:xfrm>
          <a:prstGeom prst="rect">
            <a:avLst/>
          </a:prstGeom>
        </p:spPr>
      </p:pic>
      <p:pic>
        <p:nvPicPr>
          <p:cNvPr id="8" name="Picture 7">
            <a:extLst>
              <a:ext uri="{FF2B5EF4-FFF2-40B4-BE49-F238E27FC236}">
                <a16:creationId xmlns:a16="http://schemas.microsoft.com/office/drawing/2014/main" id="{BF4ECAA7-AD81-844A-9E0F-71045A4EA91D}"/>
              </a:ext>
            </a:extLst>
          </p:cNvPr>
          <p:cNvPicPr>
            <a:picLocks noChangeAspect="1"/>
          </p:cNvPicPr>
          <p:nvPr/>
        </p:nvPicPr>
        <p:blipFill>
          <a:blip r:embed="rId4"/>
          <a:stretch>
            <a:fillRect/>
          </a:stretch>
        </p:blipFill>
        <p:spPr>
          <a:xfrm>
            <a:off x="5202677" y="1843840"/>
            <a:ext cx="1757322" cy="2657414"/>
          </a:xfrm>
          <a:prstGeom prst="rect">
            <a:avLst/>
          </a:prstGeom>
        </p:spPr>
      </p:pic>
      <p:grpSp>
        <p:nvGrpSpPr>
          <p:cNvPr id="10" name="Group 9">
            <a:extLst>
              <a:ext uri="{FF2B5EF4-FFF2-40B4-BE49-F238E27FC236}">
                <a16:creationId xmlns:a16="http://schemas.microsoft.com/office/drawing/2014/main" id="{F569C0C0-C1F4-954D-B4E6-71111A349951}"/>
              </a:ext>
            </a:extLst>
          </p:cNvPr>
          <p:cNvGrpSpPr/>
          <p:nvPr/>
        </p:nvGrpSpPr>
        <p:grpSpPr>
          <a:xfrm>
            <a:off x="3288394" y="1639842"/>
            <a:ext cx="1353557" cy="3065410"/>
            <a:chOff x="4750237" y="2241273"/>
            <a:chExt cx="1804743" cy="4087213"/>
          </a:xfrm>
        </p:grpSpPr>
        <p:pic>
          <p:nvPicPr>
            <p:cNvPr id="7" name="Picture 6">
              <a:extLst>
                <a:ext uri="{FF2B5EF4-FFF2-40B4-BE49-F238E27FC236}">
                  <a16:creationId xmlns:a16="http://schemas.microsoft.com/office/drawing/2014/main" id="{5C292BC7-7FC9-034D-9B31-5958E125815F}"/>
                </a:ext>
              </a:extLst>
            </p:cNvPr>
            <p:cNvPicPr>
              <a:picLocks noChangeAspect="1"/>
            </p:cNvPicPr>
            <p:nvPr/>
          </p:nvPicPr>
          <p:blipFill>
            <a:blip r:embed="rId5"/>
            <a:stretch>
              <a:fillRect/>
            </a:stretch>
          </p:blipFill>
          <p:spPr>
            <a:xfrm>
              <a:off x="5419862" y="2944569"/>
              <a:ext cx="711185" cy="2680620"/>
            </a:xfrm>
            <a:prstGeom prst="rect">
              <a:avLst/>
            </a:prstGeom>
          </p:spPr>
        </p:pic>
        <p:pic>
          <p:nvPicPr>
            <p:cNvPr id="9" name="Picture 8">
              <a:extLst>
                <a:ext uri="{FF2B5EF4-FFF2-40B4-BE49-F238E27FC236}">
                  <a16:creationId xmlns:a16="http://schemas.microsoft.com/office/drawing/2014/main" id="{F1CCA5C6-10DB-6B4A-BC99-5C9033ACB155}"/>
                </a:ext>
              </a:extLst>
            </p:cNvPr>
            <p:cNvPicPr>
              <a:picLocks noChangeAspect="1"/>
            </p:cNvPicPr>
            <p:nvPr/>
          </p:nvPicPr>
          <p:blipFill>
            <a:blip r:embed="rId6"/>
            <a:stretch>
              <a:fillRect/>
            </a:stretch>
          </p:blipFill>
          <p:spPr>
            <a:xfrm>
              <a:off x="4750237" y="2241273"/>
              <a:ext cx="1804743" cy="4087213"/>
            </a:xfrm>
            <a:prstGeom prst="rect">
              <a:avLst/>
            </a:prstGeom>
          </p:spPr>
        </p:pic>
      </p:grpSp>
      <p:sp>
        <p:nvSpPr>
          <p:cNvPr id="11" name="TextBox 10">
            <a:extLst>
              <a:ext uri="{FF2B5EF4-FFF2-40B4-BE49-F238E27FC236}">
                <a16:creationId xmlns:a16="http://schemas.microsoft.com/office/drawing/2014/main" id="{1C15E9A0-1D16-0E44-96DB-F41AFAB900D1}"/>
              </a:ext>
            </a:extLst>
          </p:cNvPr>
          <p:cNvSpPr txBox="1"/>
          <p:nvPr/>
        </p:nvSpPr>
        <p:spPr>
          <a:xfrm>
            <a:off x="5700465" y="2779761"/>
            <a:ext cx="761747" cy="253916"/>
          </a:xfrm>
          <a:prstGeom prst="rect">
            <a:avLst/>
          </a:prstGeom>
          <a:noFill/>
        </p:spPr>
        <p:txBody>
          <a:bodyPr wrap="none" rtlCol="0">
            <a:spAutoFit/>
          </a:bodyPr>
          <a:lstStyle/>
          <a:p>
            <a:pPr algn="ctr"/>
            <a:r>
              <a:rPr lang="en-US" sz="1050" b="1" dirty="0">
                <a:latin typeface="Helvetica" pitchFamily="2" charset="0"/>
              </a:rPr>
              <a:t>Compact</a:t>
            </a:r>
          </a:p>
        </p:txBody>
      </p:sp>
      <p:sp>
        <p:nvSpPr>
          <p:cNvPr id="12" name="TextBox 11">
            <a:extLst>
              <a:ext uri="{FF2B5EF4-FFF2-40B4-BE49-F238E27FC236}">
                <a16:creationId xmlns:a16="http://schemas.microsoft.com/office/drawing/2014/main" id="{75F534BB-7436-1C4A-B06F-426CEAA47DF0}"/>
              </a:ext>
            </a:extLst>
          </p:cNvPr>
          <p:cNvSpPr txBox="1"/>
          <p:nvPr/>
        </p:nvSpPr>
        <p:spPr>
          <a:xfrm>
            <a:off x="5817484" y="4607865"/>
            <a:ext cx="527709" cy="253916"/>
          </a:xfrm>
          <a:prstGeom prst="rect">
            <a:avLst/>
          </a:prstGeom>
          <a:noFill/>
        </p:spPr>
        <p:txBody>
          <a:bodyPr wrap="none" rtlCol="0">
            <a:spAutoFit/>
          </a:bodyPr>
          <a:lstStyle/>
          <a:p>
            <a:pPr algn="ctr"/>
            <a:r>
              <a:rPr lang="en-US" sz="1050" b="1" dirty="0">
                <a:latin typeface="Helvetica" pitchFamily="2" charset="0"/>
              </a:rPr>
              <a:t>Open</a:t>
            </a:r>
          </a:p>
        </p:txBody>
      </p:sp>
      <p:sp>
        <p:nvSpPr>
          <p:cNvPr id="15" name="Left Bracket 14">
            <a:extLst>
              <a:ext uri="{FF2B5EF4-FFF2-40B4-BE49-F238E27FC236}">
                <a16:creationId xmlns:a16="http://schemas.microsoft.com/office/drawing/2014/main" id="{E712D6AA-A60E-E749-95D4-B208234B97FF}"/>
              </a:ext>
            </a:extLst>
          </p:cNvPr>
          <p:cNvSpPr/>
          <p:nvPr/>
        </p:nvSpPr>
        <p:spPr>
          <a:xfrm rot="3435982">
            <a:off x="4067150" y="2080215"/>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6" name="Left Bracket 15">
            <a:extLst>
              <a:ext uri="{FF2B5EF4-FFF2-40B4-BE49-F238E27FC236}">
                <a16:creationId xmlns:a16="http://schemas.microsoft.com/office/drawing/2014/main" id="{90DE3F94-3289-AF49-86C2-44D0FF2E7097}"/>
              </a:ext>
            </a:extLst>
          </p:cNvPr>
          <p:cNvSpPr/>
          <p:nvPr/>
        </p:nvSpPr>
        <p:spPr>
          <a:xfrm rot="10200056">
            <a:off x="4269459" y="2182204"/>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TextBox 16">
            <a:extLst>
              <a:ext uri="{FF2B5EF4-FFF2-40B4-BE49-F238E27FC236}">
                <a16:creationId xmlns:a16="http://schemas.microsoft.com/office/drawing/2014/main" id="{1B28A561-C92A-EA41-8EE0-4F5F2FD32CC0}"/>
              </a:ext>
            </a:extLst>
          </p:cNvPr>
          <p:cNvSpPr txBox="1"/>
          <p:nvPr/>
        </p:nvSpPr>
        <p:spPr>
          <a:xfrm>
            <a:off x="3869044" y="185321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18" name="TextBox 17">
            <a:extLst>
              <a:ext uri="{FF2B5EF4-FFF2-40B4-BE49-F238E27FC236}">
                <a16:creationId xmlns:a16="http://schemas.microsoft.com/office/drawing/2014/main" id="{F2F618D7-E7C9-AB48-8661-263E5F3F57F2}"/>
              </a:ext>
            </a:extLst>
          </p:cNvPr>
          <p:cNvSpPr txBox="1"/>
          <p:nvPr/>
        </p:nvSpPr>
        <p:spPr>
          <a:xfrm>
            <a:off x="4292847" y="2070639"/>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19" name="Left Bracket 18">
            <a:extLst>
              <a:ext uri="{FF2B5EF4-FFF2-40B4-BE49-F238E27FC236}">
                <a16:creationId xmlns:a16="http://schemas.microsoft.com/office/drawing/2014/main" id="{29399CB5-7E8E-BF42-97A8-04AC6F885AE0}"/>
              </a:ext>
            </a:extLst>
          </p:cNvPr>
          <p:cNvSpPr/>
          <p:nvPr/>
        </p:nvSpPr>
        <p:spPr>
          <a:xfrm rot="2974726">
            <a:off x="3853792" y="3846473"/>
            <a:ext cx="34289" cy="23563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Left Bracket 19">
            <a:extLst>
              <a:ext uri="{FF2B5EF4-FFF2-40B4-BE49-F238E27FC236}">
                <a16:creationId xmlns:a16="http://schemas.microsoft.com/office/drawing/2014/main" id="{4127C466-15FD-8940-93D8-8AFDB93A2B60}"/>
              </a:ext>
            </a:extLst>
          </p:cNvPr>
          <p:cNvSpPr/>
          <p:nvPr/>
        </p:nvSpPr>
        <p:spPr>
          <a:xfrm rot="5400000">
            <a:off x="4120205" y="3735166"/>
            <a:ext cx="46777" cy="232579"/>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TextBox 20">
            <a:extLst>
              <a:ext uri="{FF2B5EF4-FFF2-40B4-BE49-F238E27FC236}">
                <a16:creationId xmlns:a16="http://schemas.microsoft.com/office/drawing/2014/main" id="{651A4233-B38D-F74E-9435-D426953D9976}"/>
              </a:ext>
            </a:extLst>
          </p:cNvPr>
          <p:cNvSpPr txBox="1"/>
          <p:nvPr/>
        </p:nvSpPr>
        <p:spPr>
          <a:xfrm>
            <a:off x="3630076" y="367685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22" name="TextBox 21">
            <a:extLst>
              <a:ext uri="{FF2B5EF4-FFF2-40B4-BE49-F238E27FC236}">
                <a16:creationId xmlns:a16="http://schemas.microsoft.com/office/drawing/2014/main" id="{21F85052-6870-034D-869D-4DE422A9D314}"/>
              </a:ext>
            </a:extLst>
          </p:cNvPr>
          <p:cNvSpPr txBox="1"/>
          <p:nvPr/>
        </p:nvSpPr>
        <p:spPr>
          <a:xfrm>
            <a:off x="3986046" y="3551068"/>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pic>
        <p:nvPicPr>
          <p:cNvPr id="23" name="Picture 22">
            <a:extLst>
              <a:ext uri="{FF2B5EF4-FFF2-40B4-BE49-F238E27FC236}">
                <a16:creationId xmlns:a16="http://schemas.microsoft.com/office/drawing/2014/main" id="{5C038D10-087C-9344-8F08-C6D58A697D2E}"/>
              </a:ext>
            </a:extLst>
          </p:cNvPr>
          <p:cNvPicPr>
            <a:picLocks noChangeAspect="1"/>
          </p:cNvPicPr>
          <p:nvPr/>
        </p:nvPicPr>
        <p:blipFill>
          <a:blip r:embed="rId7"/>
          <a:stretch>
            <a:fillRect/>
          </a:stretch>
        </p:blipFill>
        <p:spPr>
          <a:xfrm>
            <a:off x="444338" y="701518"/>
            <a:ext cx="8320456" cy="536804"/>
          </a:xfrm>
          <a:prstGeom prst="rect">
            <a:avLst/>
          </a:prstGeom>
          <a:ln>
            <a:noFill/>
          </a:ln>
        </p:spPr>
      </p:pic>
      <p:sp>
        <p:nvSpPr>
          <p:cNvPr id="26" name="TextBox 25">
            <a:extLst>
              <a:ext uri="{FF2B5EF4-FFF2-40B4-BE49-F238E27FC236}">
                <a16:creationId xmlns:a16="http://schemas.microsoft.com/office/drawing/2014/main" id="{50977C86-FC09-164E-9622-FECCF0F250EA}"/>
              </a:ext>
            </a:extLst>
          </p:cNvPr>
          <p:cNvSpPr txBox="1"/>
          <p:nvPr/>
        </p:nvSpPr>
        <p:spPr>
          <a:xfrm>
            <a:off x="229653" y="2167313"/>
            <a:ext cx="840295" cy="415498"/>
          </a:xfrm>
          <a:prstGeom prst="rect">
            <a:avLst/>
          </a:prstGeom>
          <a:noFill/>
        </p:spPr>
        <p:txBody>
          <a:bodyPr wrap="none" rtlCol="0">
            <a:spAutoFit/>
          </a:bodyPr>
          <a:lstStyle/>
          <a:p>
            <a:pPr algn="ctr"/>
            <a:r>
              <a:rPr lang="en-US" sz="2100" b="1" i="1" dirty="0" err="1">
                <a:solidFill>
                  <a:schemeClr val="bg1"/>
                </a:solidFill>
                <a:latin typeface="Arial" panose="020B0604020202020204" pitchFamily="34" charset="0"/>
                <a:cs typeface="Arial" panose="020B0604020202020204" pitchFamily="34" charset="0"/>
              </a:rPr>
              <a:t>ss</a:t>
            </a:r>
            <a:r>
              <a:rPr lang="en-US" sz="2100" b="1" baseline="30000" dirty="0" err="1">
                <a:solidFill>
                  <a:schemeClr val="bg1"/>
                </a:solidFill>
                <a:latin typeface="Arial" panose="020B0604020202020204" pitchFamily="34" charset="0"/>
                <a:cs typeface="Arial" panose="020B0604020202020204" pitchFamily="34" charset="0"/>
              </a:rPr>
              <a:t>OFF</a:t>
            </a:r>
            <a:endParaRPr lang="en-US" sz="2100" b="1" dirty="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536B1F8-32DA-754E-A535-C06FC0FCEDF4}"/>
              </a:ext>
            </a:extLst>
          </p:cNvPr>
          <p:cNvSpPr txBox="1"/>
          <p:nvPr/>
        </p:nvSpPr>
        <p:spPr>
          <a:xfrm>
            <a:off x="273736" y="3785363"/>
            <a:ext cx="752130" cy="415498"/>
          </a:xfrm>
          <a:prstGeom prst="rect">
            <a:avLst/>
          </a:prstGeom>
          <a:noFill/>
        </p:spPr>
        <p:txBody>
          <a:bodyPr wrap="none" rtlCol="0">
            <a:spAutoFit/>
          </a:bodyPr>
          <a:lstStyle/>
          <a:p>
            <a:pPr algn="ctr"/>
            <a:r>
              <a:rPr lang="en-US" sz="2100" b="1" i="1" dirty="0" err="1">
                <a:solidFill>
                  <a:schemeClr val="bg1"/>
                </a:solidFill>
                <a:latin typeface="Arial" panose="020B0604020202020204" pitchFamily="34" charset="0"/>
                <a:cs typeface="Arial" panose="020B0604020202020204" pitchFamily="34" charset="0"/>
              </a:rPr>
              <a:t>ss</a:t>
            </a:r>
            <a:r>
              <a:rPr lang="en-US" sz="2100" b="1" baseline="30000" dirty="0" err="1">
                <a:solidFill>
                  <a:schemeClr val="bg1"/>
                </a:solidFill>
                <a:latin typeface="Arial" panose="020B0604020202020204" pitchFamily="34" charset="0"/>
                <a:cs typeface="Arial" panose="020B0604020202020204" pitchFamily="34" charset="0"/>
              </a:rPr>
              <a:t>ON</a:t>
            </a:r>
            <a:endParaRPr lang="en-US" sz="2100" b="1"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EDDEAEAD-DBC1-9B4E-BD43-1C2388C40BB5}"/>
              </a:ext>
            </a:extLst>
          </p:cNvPr>
          <p:cNvSpPr txBox="1"/>
          <p:nvPr/>
        </p:nvSpPr>
        <p:spPr>
          <a:xfrm>
            <a:off x="825010" y="223108"/>
            <a:ext cx="1903085" cy="369332"/>
          </a:xfrm>
          <a:prstGeom prst="rect">
            <a:avLst/>
          </a:prstGeom>
          <a:noFill/>
        </p:spPr>
        <p:txBody>
          <a:bodyPr wrap="none" rtlCol="0">
            <a:spAutoFit/>
          </a:bodyPr>
          <a:lstStyle/>
          <a:p>
            <a:pPr algn="ctr"/>
            <a:r>
              <a:rPr lang="en-US" sz="1800" b="1" dirty="0">
                <a:solidFill>
                  <a:schemeClr val="bg1"/>
                </a:solidFill>
                <a:latin typeface="+mn-lt"/>
              </a:rPr>
              <a:t>50 kb Upstream</a:t>
            </a:r>
          </a:p>
        </p:txBody>
      </p:sp>
      <p:sp>
        <p:nvSpPr>
          <p:cNvPr id="29" name="TextBox 28">
            <a:extLst>
              <a:ext uri="{FF2B5EF4-FFF2-40B4-BE49-F238E27FC236}">
                <a16:creationId xmlns:a16="http://schemas.microsoft.com/office/drawing/2014/main" id="{029F398C-A2BC-1E4B-BB3A-B2B62E79FE16}"/>
              </a:ext>
            </a:extLst>
          </p:cNvPr>
          <p:cNvSpPr txBox="1"/>
          <p:nvPr/>
        </p:nvSpPr>
        <p:spPr>
          <a:xfrm>
            <a:off x="6436824" y="223108"/>
            <a:ext cx="2223686" cy="369332"/>
          </a:xfrm>
          <a:prstGeom prst="rect">
            <a:avLst/>
          </a:prstGeom>
          <a:noFill/>
        </p:spPr>
        <p:txBody>
          <a:bodyPr wrap="none" rtlCol="0">
            <a:spAutoFit/>
          </a:bodyPr>
          <a:lstStyle/>
          <a:p>
            <a:pPr algn="ctr"/>
            <a:r>
              <a:rPr lang="en-US" sz="1800" b="1" dirty="0">
                <a:solidFill>
                  <a:schemeClr val="bg1"/>
                </a:solidFill>
                <a:latin typeface="+mn-lt"/>
              </a:rPr>
              <a:t>50 kb Downstrea</a:t>
            </a:r>
            <a:r>
              <a:rPr lang="en-US" sz="1800" b="1" dirty="0">
                <a:solidFill>
                  <a:schemeClr val="bg1"/>
                </a:solidFill>
                <a:latin typeface="Helvetica" pitchFamily="2" charset="0"/>
              </a:rPr>
              <a:t>m</a:t>
            </a:r>
          </a:p>
        </p:txBody>
      </p:sp>
      <p:sp>
        <p:nvSpPr>
          <p:cNvPr id="30" name="TextBox 29">
            <a:extLst>
              <a:ext uri="{FF2B5EF4-FFF2-40B4-BE49-F238E27FC236}">
                <a16:creationId xmlns:a16="http://schemas.microsoft.com/office/drawing/2014/main" id="{DB6183F5-FDAD-224E-AD54-FE22C8F1800B}"/>
              </a:ext>
            </a:extLst>
          </p:cNvPr>
          <p:cNvSpPr txBox="1"/>
          <p:nvPr/>
        </p:nvSpPr>
        <p:spPr>
          <a:xfrm>
            <a:off x="3624824" y="223108"/>
            <a:ext cx="1838966" cy="369332"/>
          </a:xfrm>
          <a:prstGeom prst="rect">
            <a:avLst/>
          </a:prstGeom>
          <a:noFill/>
        </p:spPr>
        <p:txBody>
          <a:bodyPr wrap="none" rtlCol="0">
            <a:spAutoFit/>
          </a:bodyPr>
          <a:lstStyle/>
          <a:p>
            <a:pPr algn="ctr"/>
            <a:r>
              <a:rPr lang="en-US" sz="1800" b="1" dirty="0">
                <a:solidFill>
                  <a:schemeClr val="bg1"/>
                </a:solidFill>
                <a:latin typeface="+mn-lt"/>
              </a:rPr>
              <a:t>65 kb </a:t>
            </a:r>
            <a:r>
              <a:rPr lang="en-US" sz="1800" b="1" i="1" dirty="0" err="1">
                <a:solidFill>
                  <a:schemeClr val="bg1"/>
                </a:solidFill>
                <a:latin typeface="+mn-lt"/>
              </a:rPr>
              <a:t>ss</a:t>
            </a:r>
            <a:r>
              <a:rPr lang="en-US" sz="1800" b="1" dirty="0">
                <a:solidFill>
                  <a:schemeClr val="bg1"/>
                </a:solidFill>
                <a:latin typeface="+mn-lt"/>
              </a:rPr>
              <a:t> Locus</a:t>
            </a:r>
          </a:p>
        </p:txBody>
      </p:sp>
    </p:spTree>
    <p:extLst>
      <p:ext uri="{BB962C8B-B14F-4D97-AF65-F5344CB8AC3E}">
        <p14:creationId xmlns:p14="http://schemas.microsoft.com/office/powerpoint/2010/main" val="3553826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8B823E-10F2-EE48-BFF1-71519856ADBB}"/>
              </a:ext>
            </a:extLst>
          </p:cNvPr>
          <p:cNvPicPr>
            <a:picLocks noChangeAspect="1"/>
          </p:cNvPicPr>
          <p:nvPr/>
        </p:nvPicPr>
        <p:blipFill>
          <a:blip r:embed="rId3"/>
          <a:stretch>
            <a:fillRect/>
          </a:stretch>
        </p:blipFill>
        <p:spPr>
          <a:xfrm>
            <a:off x="1273822" y="1598728"/>
            <a:ext cx="1416437" cy="3147637"/>
          </a:xfrm>
          <a:prstGeom prst="rect">
            <a:avLst/>
          </a:prstGeom>
        </p:spPr>
      </p:pic>
      <p:pic>
        <p:nvPicPr>
          <p:cNvPr id="8" name="Picture 7">
            <a:extLst>
              <a:ext uri="{FF2B5EF4-FFF2-40B4-BE49-F238E27FC236}">
                <a16:creationId xmlns:a16="http://schemas.microsoft.com/office/drawing/2014/main" id="{BF4ECAA7-AD81-844A-9E0F-71045A4EA91D}"/>
              </a:ext>
            </a:extLst>
          </p:cNvPr>
          <p:cNvPicPr>
            <a:picLocks noChangeAspect="1"/>
          </p:cNvPicPr>
          <p:nvPr/>
        </p:nvPicPr>
        <p:blipFill>
          <a:blip r:embed="rId4"/>
          <a:stretch>
            <a:fillRect/>
          </a:stretch>
        </p:blipFill>
        <p:spPr>
          <a:xfrm>
            <a:off x="5202677" y="1843840"/>
            <a:ext cx="1757322" cy="2657414"/>
          </a:xfrm>
          <a:prstGeom prst="rect">
            <a:avLst/>
          </a:prstGeom>
        </p:spPr>
      </p:pic>
      <p:grpSp>
        <p:nvGrpSpPr>
          <p:cNvPr id="10" name="Group 9">
            <a:extLst>
              <a:ext uri="{FF2B5EF4-FFF2-40B4-BE49-F238E27FC236}">
                <a16:creationId xmlns:a16="http://schemas.microsoft.com/office/drawing/2014/main" id="{F569C0C0-C1F4-954D-B4E6-71111A349951}"/>
              </a:ext>
            </a:extLst>
          </p:cNvPr>
          <p:cNvGrpSpPr/>
          <p:nvPr/>
        </p:nvGrpSpPr>
        <p:grpSpPr>
          <a:xfrm>
            <a:off x="3288394" y="1639842"/>
            <a:ext cx="1353557" cy="3065410"/>
            <a:chOff x="4750237" y="2241273"/>
            <a:chExt cx="1804743" cy="4087213"/>
          </a:xfrm>
        </p:grpSpPr>
        <p:pic>
          <p:nvPicPr>
            <p:cNvPr id="7" name="Picture 6">
              <a:extLst>
                <a:ext uri="{FF2B5EF4-FFF2-40B4-BE49-F238E27FC236}">
                  <a16:creationId xmlns:a16="http://schemas.microsoft.com/office/drawing/2014/main" id="{5C292BC7-7FC9-034D-9B31-5958E125815F}"/>
                </a:ext>
              </a:extLst>
            </p:cNvPr>
            <p:cNvPicPr>
              <a:picLocks noChangeAspect="1"/>
            </p:cNvPicPr>
            <p:nvPr/>
          </p:nvPicPr>
          <p:blipFill>
            <a:blip r:embed="rId5"/>
            <a:stretch>
              <a:fillRect/>
            </a:stretch>
          </p:blipFill>
          <p:spPr>
            <a:xfrm>
              <a:off x="5419862" y="2944569"/>
              <a:ext cx="711185" cy="2680620"/>
            </a:xfrm>
            <a:prstGeom prst="rect">
              <a:avLst/>
            </a:prstGeom>
          </p:spPr>
        </p:pic>
        <p:pic>
          <p:nvPicPr>
            <p:cNvPr id="9" name="Picture 8">
              <a:extLst>
                <a:ext uri="{FF2B5EF4-FFF2-40B4-BE49-F238E27FC236}">
                  <a16:creationId xmlns:a16="http://schemas.microsoft.com/office/drawing/2014/main" id="{F1CCA5C6-10DB-6B4A-BC99-5C9033ACB155}"/>
                </a:ext>
              </a:extLst>
            </p:cNvPr>
            <p:cNvPicPr>
              <a:picLocks noChangeAspect="1"/>
            </p:cNvPicPr>
            <p:nvPr/>
          </p:nvPicPr>
          <p:blipFill>
            <a:blip r:embed="rId6"/>
            <a:stretch>
              <a:fillRect/>
            </a:stretch>
          </p:blipFill>
          <p:spPr>
            <a:xfrm>
              <a:off x="4750237" y="2241273"/>
              <a:ext cx="1804743" cy="4087213"/>
            </a:xfrm>
            <a:prstGeom prst="rect">
              <a:avLst/>
            </a:prstGeom>
          </p:spPr>
        </p:pic>
      </p:grpSp>
      <p:sp>
        <p:nvSpPr>
          <p:cNvPr id="11" name="TextBox 10">
            <a:extLst>
              <a:ext uri="{FF2B5EF4-FFF2-40B4-BE49-F238E27FC236}">
                <a16:creationId xmlns:a16="http://schemas.microsoft.com/office/drawing/2014/main" id="{1C15E9A0-1D16-0E44-96DB-F41AFAB900D1}"/>
              </a:ext>
            </a:extLst>
          </p:cNvPr>
          <p:cNvSpPr txBox="1"/>
          <p:nvPr/>
        </p:nvSpPr>
        <p:spPr>
          <a:xfrm>
            <a:off x="5700465" y="2779761"/>
            <a:ext cx="761747" cy="253916"/>
          </a:xfrm>
          <a:prstGeom prst="rect">
            <a:avLst/>
          </a:prstGeom>
          <a:noFill/>
        </p:spPr>
        <p:txBody>
          <a:bodyPr wrap="none" rtlCol="0">
            <a:spAutoFit/>
          </a:bodyPr>
          <a:lstStyle/>
          <a:p>
            <a:pPr algn="ctr"/>
            <a:r>
              <a:rPr lang="en-US" sz="1050" b="1" dirty="0">
                <a:latin typeface="Helvetica" pitchFamily="2" charset="0"/>
              </a:rPr>
              <a:t>Compact</a:t>
            </a:r>
          </a:p>
        </p:txBody>
      </p:sp>
      <p:sp>
        <p:nvSpPr>
          <p:cNvPr id="12" name="TextBox 11">
            <a:extLst>
              <a:ext uri="{FF2B5EF4-FFF2-40B4-BE49-F238E27FC236}">
                <a16:creationId xmlns:a16="http://schemas.microsoft.com/office/drawing/2014/main" id="{75F534BB-7436-1C4A-B06F-426CEAA47DF0}"/>
              </a:ext>
            </a:extLst>
          </p:cNvPr>
          <p:cNvSpPr txBox="1"/>
          <p:nvPr/>
        </p:nvSpPr>
        <p:spPr>
          <a:xfrm>
            <a:off x="5817484" y="4607865"/>
            <a:ext cx="527709" cy="253916"/>
          </a:xfrm>
          <a:prstGeom prst="rect">
            <a:avLst/>
          </a:prstGeom>
          <a:noFill/>
        </p:spPr>
        <p:txBody>
          <a:bodyPr wrap="none" rtlCol="0">
            <a:spAutoFit/>
          </a:bodyPr>
          <a:lstStyle/>
          <a:p>
            <a:pPr algn="ctr"/>
            <a:r>
              <a:rPr lang="en-US" sz="1050" b="1" dirty="0">
                <a:latin typeface="Helvetica" pitchFamily="2" charset="0"/>
              </a:rPr>
              <a:t>Open</a:t>
            </a:r>
          </a:p>
        </p:txBody>
      </p:sp>
      <p:sp>
        <p:nvSpPr>
          <p:cNvPr id="15" name="Left Bracket 14">
            <a:extLst>
              <a:ext uri="{FF2B5EF4-FFF2-40B4-BE49-F238E27FC236}">
                <a16:creationId xmlns:a16="http://schemas.microsoft.com/office/drawing/2014/main" id="{E712D6AA-A60E-E749-95D4-B208234B97FF}"/>
              </a:ext>
            </a:extLst>
          </p:cNvPr>
          <p:cNvSpPr/>
          <p:nvPr/>
        </p:nvSpPr>
        <p:spPr>
          <a:xfrm rot="3435982">
            <a:off x="4067150" y="2080215"/>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6" name="Left Bracket 15">
            <a:extLst>
              <a:ext uri="{FF2B5EF4-FFF2-40B4-BE49-F238E27FC236}">
                <a16:creationId xmlns:a16="http://schemas.microsoft.com/office/drawing/2014/main" id="{90DE3F94-3289-AF49-86C2-44D0FF2E7097}"/>
              </a:ext>
            </a:extLst>
          </p:cNvPr>
          <p:cNvSpPr/>
          <p:nvPr/>
        </p:nvSpPr>
        <p:spPr>
          <a:xfrm rot="10200056">
            <a:off x="4269459" y="2182204"/>
            <a:ext cx="46777" cy="141815"/>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TextBox 16">
            <a:extLst>
              <a:ext uri="{FF2B5EF4-FFF2-40B4-BE49-F238E27FC236}">
                <a16:creationId xmlns:a16="http://schemas.microsoft.com/office/drawing/2014/main" id="{1B28A561-C92A-EA41-8EE0-4F5F2FD32CC0}"/>
              </a:ext>
            </a:extLst>
          </p:cNvPr>
          <p:cNvSpPr txBox="1"/>
          <p:nvPr/>
        </p:nvSpPr>
        <p:spPr>
          <a:xfrm>
            <a:off x="3869044" y="185321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18" name="TextBox 17">
            <a:extLst>
              <a:ext uri="{FF2B5EF4-FFF2-40B4-BE49-F238E27FC236}">
                <a16:creationId xmlns:a16="http://schemas.microsoft.com/office/drawing/2014/main" id="{F2F618D7-E7C9-AB48-8661-263E5F3F57F2}"/>
              </a:ext>
            </a:extLst>
          </p:cNvPr>
          <p:cNvSpPr txBox="1"/>
          <p:nvPr/>
        </p:nvSpPr>
        <p:spPr>
          <a:xfrm>
            <a:off x="4292847" y="2070639"/>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19" name="Left Bracket 18">
            <a:extLst>
              <a:ext uri="{FF2B5EF4-FFF2-40B4-BE49-F238E27FC236}">
                <a16:creationId xmlns:a16="http://schemas.microsoft.com/office/drawing/2014/main" id="{29399CB5-7E8E-BF42-97A8-04AC6F885AE0}"/>
              </a:ext>
            </a:extLst>
          </p:cNvPr>
          <p:cNvSpPr/>
          <p:nvPr/>
        </p:nvSpPr>
        <p:spPr>
          <a:xfrm rot="2974726">
            <a:off x="3853792" y="3846473"/>
            <a:ext cx="34289" cy="23563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Left Bracket 19">
            <a:extLst>
              <a:ext uri="{FF2B5EF4-FFF2-40B4-BE49-F238E27FC236}">
                <a16:creationId xmlns:a16="http://schemas.microsoft.com/office/drawing/2014/main" id="{4127C466-15FD-8940-93D8-8AFDB93A2B60}"/>
              </a:ext>
            </a:extLst>
          </p:cNvPr>
          <p:cNvSpPr/>
          <p:nvPr/>
        </p:nvSpPr>
        <p:spPr>
          <a:xfrm rot="5400000">
            <a:off x="4120205" y="3735166"/>
            <a:ext cx="46777" cy="232579"/>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TextBox 20">
            <a:extLst>
              <a:ext uri="{FF2B5EF4-FFF2-40B4-BE49-F238E27FC236}">
                <a16:creationId xmlns:a16="http://schemas.microsoft.com/office/drawing/2014/main" id="{651A4233-B38D-F74E-9435-D426953D9976}"/>
              </a:ext>
            </a:extLst>
          </p:cNvPr>
          <p:cNvSpPr txBox="1"/>
          <p:nvPr/>
        </p:nvSpPr>
        <p:spPr>
          <a:xfrm>
            <a:off x="3630076" y="3676850"/>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1</a:t>
            </a:r>
            <a:endParaRPr lang="en-US" sz="1050" b="1" dirty="0">
              <a:latin typeface="Helvetica" pitchFamily="2" charset="0"/>
            </a:endParaRPr>
          </a:p>
        </p:txBody>
      </p:sp>
      <p:sp>
        <p:nvSpPr>
          <p:cNvPr id="22" name="TextBox 21">
            <a:extLst>
              <a:ext uri="{FF2B5EF4-FFF2-40B4-BE49-F238E27FC236}">
                <a16:creationId xmlns:a16="http://schemas.microsoft.com/office/drawing/2014/main" id="{21F85052-6870-034D-869D-4DE422A9D314}"/>
              </a:ext>
            </a:extLst>
          </p:cNvPr>
          <p:cNvSpPr txBox="1"/>
          <p:nvPr/>
        </p:nvSpPr>
        <p:spPr>
          <a:xfrm>
            <a:off x="3986046" y="3551068"/>
            <a:ext cx="316112" cy="253916"/>
          </a:xfrm>
          <a:prstGeom prst="rect">
            <a:avLst/>
          </a:prstGeom>
          <a:noFill/>
        </p:spPr>
        <p:txBody>
          <a:bodyPr wrap="none" rtlCol="0">
            <a:spAutoFit/>
          </a:bodyPr>
          <a:lstStyle/>
          <a:p>
            <a:r>
              <a:rPr lang="en-US" sz="1050" b="1" dirty="0">
                <a:latin typeface="Helvetica" pitchFamily="2" charset="0"/>
              </a:rPr>
              <a:t>d</a:t>
            </a:r>
            <a:r>
              <a:rPr lang="en-US" sz="1050" b="1" baseline="-25000" dirty="0">
                <a:latin typeface="Helvetica" pitchFamily="2" charset="0"/>
              </a:rPr>
              <a:t>2</a:t>
            </a:r>
            <a:endParaRPr lang="en-US" sz="1050" b="1" dirty="0">
              <a:latin typeface="Helvetica" pitchFamily="2" charset="0"/>
            </a:endParaRPr>
          </a:p>
        </p:txBody>
      </p:sp>
      <p:sp>
        <p:nvSpPr>
          <p:cNvPr id="23" name="TextBox 22">
            <a:extLst>
              <a:ext uri="{FF2B5EF4-FFF2-40B4-BE49-F238E27FC236}">
                <a16:creationId xmlns:a16="http://schemas.microsoft.com/office/drawing/2014/main" id="{7B8FC96E-2558-7244-BB15-148DBA48BCA9}"/>
              </a:ext>
            </a:extLst>
          </p:cNvPr>
          <p:cNvSpPr txBox="1"/>
          <p:nvPr/>
        </p:nvSpPr>
        <p:spPr>
          <a:xfrm>
            <a:off x="6733229" y="2918261"/>
            <a:ext cx="2270173" cy="738664"/>
          </a:xfrm>
          <a:prstGeom prst="rect">
            <a:avLst/>
          </a:prstGeom>
          <a:noFill/>
        </p:spPr>
        <p:txBody>
          <a:bodyPr wrap="none" rtlCol="0">
            <a:spAutoFit/>
          </a:bodyPr>
          <a:lstStyle/>
          <a:p>
            <a:pPr algn="ctr"/>
            <a:r>
              <a:rPr lang="en-US" sz="2100" b="1" dirty="0">
                <a:solidFill>
                  <a:schemeClr val="bg1"/>
                </a:solidFill>
                <a:latin typeface="+mn-lt"/>
              </a:rPr>
              <a:t>Compaction (d</a:t>
            </a:r>
            <a:r>
              <a:rPr lang="en-US" sz="2100" b="1" baseline="-25000" dirty="0">
                <a:solidFill>
                  <a:schemeClr val="bg1"/>
                </a:solidFill>
                <a:latin typeface="+mn-lt"/>
              </a:rPr>
              <a:t>T</a:t>
            </a:r>
            <a:r>
              <a:rPr lang="en-US" sz="2100" b="1" dirty="0">
                <a:solidFill>
                  <a:schemeClr val="bg1"/>
                </a:solidFill>
                <a:latin typeface="+mn-lt"/>
              </a:rPr>
              <a:t>)</a:t>
            </a:r>
          </a:p>
          <a:p>
            <a:pPr algn="ctr"/>
            <a:r>
              <a:rPr lang="en-US" sz="2100" b="1" dirty="0">
                <a:solidFill>
                  <a:schemeClr val="bg1"/>
                </a:solidFill>
                <a:latin typeface="+mn-lt"/>
              </a:rPr>
              <a:t>d</a:t>
            </a:r>
            <a:r>
              <a:rPr lang="en-US" sz="2100" b="1" baseline="-25000" dirty="0">
                <a:solidFill>
                  <a:schemeClr val="bg1"/>
                </a:solidFill>
                <a:latin typeface="+mn-lt"/>
              </a:rPr>
              <a:t>T</a:t>
            </a:r>
            <a:r>
              <a:rPr lang="en-US" sz="2100" b="1" dirty="0">
                <a:solidFill>
                  <a:schemeClr val="bg1"/>
                </a:solidFill>
                <a:latin typeface="+mn-lt"/>
              </a:rPr>
              <a:t> = d</a:t>
            </a:r>
            <a:r>
              <a:rPr lang="en-US" sz="2100" b="1" baseline="-25000" dirty="0">
                <a:solidFill>
                  <a:schemeClr val="bg1"/>
                </a:solidFill>
                <a:latin typeface="+mn-lt"/>
              </a:rPr>
              <a:t>1</a:t>
            </a:r>
            <a:r>
              <a:rPr lang="en-US" sz="2100" b="1" dirty="0">
                <a:solidFill>
                  <a:schemeClr val="bg1"/>
                </a:solidFill>
                <a:latin typeface="+mn-lt"/>
              </a:rPr>
              <a:t> + d</a:t>
            </a:r>
            <a:r>
              <a:rPr lang="en-US" sz="2100" b="1" baseline="-25000" dirty="0">
                <a:solidFill>
                  <a:schemeClr val="bg1"/>
                </a:solidFill>
                <a:latin typeface="+mn-lt"/>
              </a:rPr>
              <a:t>2</a:t>
            </a:r>
            <a:endParaRPr lang="en-US" sz="2100" b="1" dirty="0">
              <a:solidFill>
                <a:schemeClr val="bg1"/>
              </a:solidFill>
              <a:latin typeface="+mn-lt"/>
            </a:endParaRPr>
          </a:p>
        </p:txBody>
      </p:sp>
      <p:pic>
        <p:nvPicPr>
          <p:cNvPr id="24" name="Picture 23">
            <a:extLst>
              <a:ext uri="{FF2B5EF4-FFF2-40B4-BE49-F238E27FC236}">
                <a16:creationId xmlns:a16="http://schemas.microsoft.com/office/drawing/2014/main" id="{1F922B42-00B5-4542-8653-DA264DCF4C63}"/>
              </a:ext>
            </a:extLst>
          </p:cNvPr>
          <p:cNvPicPr>
            <a:picLocks noChangeAspect="1"/>
          </p:cNvPicPr>
          <p:nvPr/>
        </p:nvPicPr>
        <p:blipFill>
          <a:blip r:embed="rId7"/>
          <a:stretch>
            <a:fillRect/>
          </a:stretch>
        </p:blipFill>
        <p:spPr>
          <a:xfrm>
            <a:off x="444338" y="701518"/>
            <a:ext cx="8320456" cy="536804"/>
          </a:xfrm>
          <a:prstGeom prst="rect">
            <a:avLst/>
          </a:prstGeom>
          <a:ln>
            <a:noFill/>
          </a:ln>
        </p:spPr>
      </p:pic>
      <p:sp>
        <p:nvSpPr>
          <p:cNvPr id="25" name="TextBox 24">
            <a:extLst>
              <a:ext uri="{FF2B5EF4-FFF2-40B4-BE49-F238E27FC236}">
                <a16:creationId xmlns:a16="http://schemas.microsoft.com/office/drawing/2014/main" id="{D5D5640C-7A32-3047-ACA7-4DFAA178D02E}"/>
              </a:ext>
            </a:extLst>
          </p:cNvPr>
          <p:cNvSpPr txBox="1"/>
          <p:nvPr/>
        </p:nvSpPr>
        <p:spPr>
          <a:xfrm>
            <a:off x="229653" y="2167313"/>
            <a:ext cx="840295" cy="415498"/>
          </a:xfrm>
          <a:prstGeom prst="rect">
            <a:avLst/>
          </a:prstGeom>
          <a:noFill/>
        </p:spPr>
        <p:txBody>
          <a:bodyPr wrap="none" rtlCol="0">
            <a:spAutoFit/>
          </a:bodyPr>
          <a:lstStyle/>
          <a:p>
            <a:pPr algn="ctr"/>
            <a:r>
              <a:rPr lang="en-US" sz="2100" b="1" i="1" dirty="0" err="1">
                <a:solidFill>
                  <a:schemeClr val="bg1"/>
                </a:solidFill>
                <a:latin typeface="Arial" panose="020B0604020202020204" pitchFamily="34" charset="0"/>
                <a:cs typeface="Arial" panose="020B0604020202020204" pitchFamily="34" charset="0"/>
              </a:rPr>
              <a:t>ss</a:t>
            </a:r>
            <a:r>
              <a:rPr lang="en-US" sz="2100" b="1" baseline="30000" dirty="0" err="1">
                <a:solidFill>
                  <a:schemeClr val="bg1"/>
                </a:solidFill>
                <a:latin typeface="Arial" panose="020B0604020202020204" pitchFamily="34" charset="0"/>
                <a:cs typeface="Arial" panose="020B0604020202020204" pitchFamily="34" charset="0"/>
              </a:rPr>
              <a:t>OFF</a:t>
            </a:r>
            <a:endParaRPr lang="en-US" sz="21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F85F406-D05B-4944-92CE-BBDB1536272D}"/>
              </a:ext>
            </a:extLst>
          </p:cNvPr>
          <p:cNvSpPr txBox="1"/>
          <p:nvPr/>
        </p:nvSpPr>
        <p:spPr>
          <a:xfrm>
            <a:off x="273736" y="3785363"/>
            <a:ext cx="752130" cy="415498"/>
          </a:xfrm>
          <a:prstGeom prst="rect">
            <a:avLst/>
          </a:prstGeom>
          <a:noFill/>
        </p:spPr>
        <p:txBody>
          <a:bodyPr wrap="none" rtlCol="0">
            <a:spAutoFit/>
          </a:bodyPr>
          <a:lstStyle/>
          <a:p>
            <a:pPr algn="ctr"/>
            <a:r>
              <a:rPr lang="en-US" sz="2100" b="1" i="1" dirty="0" err="1">
                <a:solidFill>
                  <a:schemeClr val="bg1"/>
                </a:solidFill>
                <a:latin typeface="Arial" panose="020B0604020202020204" pitchFamily="34" charset="0"/>
                <a:cs typeface="Arial" panose="020B0604020202020204" pitchFamily="34" charset="0"/>
              </a:rPr>
              <a:t>ss</a:t>
            </a:r>
            <a:r>
              <a:rPr lang="en-US" sz="2100" b="1" baseline="30000" dirty="0" err="1">
                <a:solidFill>
                  <a:schemeClr val="bg1"/>
                </a:solidFill>
                <a:latin typeface="Arial" panose="020B0604020202020204" pitchFamily="34" charset="0"/>
                <a:cs typeface="Arial" panose="020B0604020202020204" pitchFamily="34" charset="0"/>
              </a:rPr>
              <a:t>ON</a:t>
            </a:r>
            <a:endParaRPr lang="en-US" sz="2100" b="1" dirty="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150A5CC-7946-6D43-BB2E-B292F3B01816}"/>
              </a:ext>
            </a:extLst>
          </p:cNvPr>
          <p:cNvSpPr txBox="1"/>
          <p:nvPr/>
        </p:nvSpPr>
        <p:spPr>
          <a:xfrm>
            <a:off x="825010" y="223108"/>
            <a:ext cx="1903085" cy="369332"/>
          </a:xfrm>
          <a:prstGeom prst="rect">
            <a:avLst/>
          </a:prstGeom>
          <a:noFill/>
        </p:spPr>
        <p:txBody>
          <a:bodyPr wrap="none" rtlCol="0">
            <a:spAutoFit/>
          </a:bodyPr>
          <a:lstStyle/>
          <a:p>
            <a:pPr algn="ctr"/>
            <a:r>
              <a:rPr lang="en-US" sz="1800" b="1" dirty="0">
                <a:solidFill>
                  <a:schemeClr val="bg1"/>
                </a:solidFill>
                <a:latin typeface="+mn-lt"/>
              </a:rPr>
              <a:t>50 kb Upstream</a:t>
            </a:r>
          </a:p>
        </p:txBody>
      </p:sp>
      <p:sp>
        <p:nvSpPr>
          <p:cNvPr id="28" name="TextBox 27">
            <a:extLst>
              <a:ext uri="{FF2B5EF4-FFF2-40B4-BE49-F238E27FC236}">
                <a16:creationId xmlns:a16="http://schemas.microsoft.com/office/drawing/2014/main" id="{EAAAD075-D536-854C-80DC-360C0F461279}"/>
              </a:ext>
            </a:extLst>
          </p:cNvPr>
          <p:cNvSpPr txBox="1"/>
          <p:nvPr/>
        </p:nvSpPr>
        <p:spPr>
          <a:xfrm>
            <a:off x="6436824" y="223108"/>
            <a:ext cx="2223686" cy="369332"/>
          </a:xfrm>
          <a:prstGeom prst="rect">
            <a:avLst/>
          </a:prstGeom>
          <a:noFill/>
        </p:spPr>
        <p:txBody>
          <a:bodyPr wrap="none" rtlCol="0">
            <a:spAutoFit/>
          </a:bodyPr>
          <a:lstStyle/>
          <a:p>
            <a:pPr algn="ctr"/>
            <a:r>
              <a:rPr lang="en-US" sz="1800" b="1" dirty="0">
                <a:solidFill>
                  <a:schemeClr val="bg1"/>
                </a:solidFill>
                <a:latin typeface="+mn-lt"/>
              </a:rPr>
              <a:t>50 kb Downstream</a:t>
            </a:r>
          </a:p>
        </p:txBody>
      </p:sp>
      <p:sp>
        <p:nvSpPr>
          <p:cNvPr id="29" name="TextBox 28">
            <a:extLst>
              <a:ext uri="{FF2B5EF4-FFF2-40B4-BE49-F238E27FC236}">
                <a16:creationId xmlns:a16="http://schemas.microsoft.com/office/drawing/2014/main" id="{D41AFD8A-3D83-0C43-A2BA-B8E25BF93859}"/>
              </a:ext>
            </a:extLst>
          </p:cNvPr>
          <p:cNvSpPr txBox="1"/>
          <p:nvPr/>
        </p:nvSpPr>
        <p:spPr>
          <a:xfrm>
            <a:off x="3722468" y="190262"/>
            <a:ext cx="1838966" cy="369332"/>
          </a:xfrm>
          <a:prstGeom prst="rect">
            <a:avLst/>
          </a:prstGeom>
          <a:noFill/>
        </p:spPr>
        <p:txBody>
          <a:bodyPr wrap="none" rtlCol="0">
            <a:spAutoFit/>
          </a:bodyPr>
          <a:lstStyle/>
          <a:p>
            <a:pPr algn="ctr"/>
            <a:r>
              <a:rPr lang="en-US" sz="1800" b="1" dirty="0">
                <a:solidFill>
                  <a:schemeClr val="bg1"/>
                </a:solidFill>
                <a:latin typeface="+mn-lt"/>
              </a:rPr>
              <a:t>65 kb </a:t>
            </a:r>
            <a:r>
              <a:rPr lang="en-US" sz="1800" b="1" i="1" dirty="0" err="1">
                <a:solidFill>
                  <a:schemeClr val="bg1"/>
                </a:solidFill>
                <a:latin typeface="+mn-lt"/>
              </a:rPr>
              <a:t>ss</a:t>
            </a:r>
            <a:r>
              <a:rPr lang="en-US" sz="1800" b="1" dirty="0">
                <a:solidFill>
                  <a:schemeClr val="bg1"/>
                </a:solidFill>
                <a:latin typeface="+mn-lt"/>
              </a:rPr>
              <a:t> Locus</a:t>
            </a:r>
          </a:p>
        </p:txBody>
      </p:sp>
    </p:spTree>
    <p:extLst>
      <p:ext uri="{BB962C8B-B14F-4D97-AF65-F5344CB8AC3E}">
        <p14:creationId xmlns:p14="http://schemas.microsoft.com/office/powerpoint/2010/main" val="28779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DNA FISH: Results</a:t>
            </a:r>
          </a:p>
        </p:txBody>
      </p:sp>
      <p:pic>
        <p:nvPicPr>
          <p:cNvPr id="10" name="Picture 9">
            <a:extLst>
              <a:ext uri="{FF2B5EF4-FFF2-40B4-BE49-F238E27FC236}">
                <a16:creationId xmlns:a16="http://schemas.microsoft.com/office/drawing/2014/main" id="{7CE6E10B-CF4D-8C49-9542-646EC7AA3964}"/>
              </a:ext>
            </a:extLst>
          </p:cNvPr>
          <p:cNvPicPr>
            <a:picLocks noChangeAspect="1"/>
          </p:cNvPicPr>
          <p:nvPr/>
        </p:nvPicPr>
        <p:blipFill>
          <a:blip r:embed="rId2"/>
          <a:stretch>
            <a:fillRect/>
          </a:stretch>
        </p:blipFill>
        <p:spPr>
          <a:xfrm>
            <a:off x="2522335" y="753835"/>
            <a:ext cx="4259036" cy="4259036"/>
          </a:xfrm>
          <a:prstGeom prst="rect">
            <a:avLst/>
          </a:prstGeom>
        </p:spPr>
      </p:pic>
    </p:spTree>
    <p:extLst>
      <p:ext uri="{BB962C8B-B14F-4D97-AF65-F5344CB8AC3E}">
        <p14:creationId xmlns:p14="http://schemas.microsoft.com/office/powerpoint/2010/main" val="3871598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DNA FISH: Results</a:t>
            </a:r>
          </a:p>
        </p:txBody>
      </p:sp>
      <p:pic>
        <p:nvPicPr>
          <p:cNvPr id="4" name="Picture 3">
            <a:extLst>
              <a:ext uri="{FF2B5EF4-FFF2-40B4-BE49-F238E27FC236}">
                <a16:creationId xmlns:a16="http://schemas.microsoft.com/office/drawing/2014/main" id="{BA996DF6-50A4-8B40-AA6A-921E27A81E39}"/>
              </a:ext>
            </a:extLst>
          </p:cNvPr>
          <p:cNvPicPr>
            <a:picLocks noChangeAspect="1"/>
          </p:cNvPicPr>
          <p:nvPr/>
        </p:nvPicPr>
        <p:blipFill>
          <a:blip r:embed="rId2"/>
          <a:stretch>
            <a:fillRect/>
          </a:stretch>
        </p:blipFill>
        <p:spPr>
          <a:xfrm>
            <a:off x="2966810" y="1819600"/>
            <a:ext cx="3210379" cy="1926227"/>
          </a:xfrm>
          <a:prstGeom prst="rect">
            <a:avLst/>
          </a:prstGeom>
        </p:spPr>
      </p:pic>
    </p:spTree>
    <p:extLst>
      <p:ext uri="{BB962C8B-B14F-4D97-AF65-F5344CB8AC3E}">
        <p14:creationId xmlns:p14="http://schemas.microsoft.com/office/powerpoint/2010/main" val="68979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399257" y="326244"/>
            <a:ext cx="4633619" cy="635400"/>
          </a:xfrm>
          <a:noFill/>
        </p:spPr>
        <p:txBody>
          <a:bodyPr>
            <a:normAutofit fontScale="90000"/>
          </a:bodyPr>
          <a:lstStyle/>
          <a:p>
            <a:pPr algn="ctr"/>
            <a:r>
              <a:rPr lang="en-US" dirty="0">
                <a:solidFill>
                  <a:schemeClr val="bg1"/>
                </a:solidFill>
                <a:latin typeface="+mj-lt"/>
              </a:rPr>
              <a:t>Exc154 Theorized Results</a:t>
            </a:r>
          </a:p>
        </p:txBody>
      </p:sp>
      <p:pic>
        <p:nvPicPr>
          <p:cNvPr id="4" name="Picture 3">
            <a:extLst>
              <a:ext uri="{FF2B5EF4-FFF2-40B4-BE49-F238E27FC236}">
                <a16:creationId xmlns:a16="http://schemas.microsoft.com/office/drawing/2014/main" id="{25E6190E-87D1-F146-9FDC-A1887EF6B131}"/>
              </a:ext>
            </a:extLst>
          </p:cNvPr>
          <p:cNvPicPr>
            <a:picLocks noChangeAspect="1"/>
          </p:cNvPicPr>
          <p:nvPr/>
        </p:nvPicPr>
        <p:blipFill>
          <a:blip r:embed="rId2"/>
          <a:stretch>
            <a:fillRect/>
          </a:stretch>
        </p:blipFill>
        <p:spPr>
          <a:xfrm>
            <a:off x="2716067" y="1693114"/>
            <a:ext cx="1757322" cy="2657414"/>
          </a:xfrm>
          <a:prstGeom prst="rect">
            <a:avLst/>
          </a:prstGeom>
        </p:spPr>
      </p:pic>
      <p:grpSp>
        <p:nvGrpSpPr>
          <p:cNvPr id="5" name="Group 4">
            <a:extLst>
              <a:ext uri="{FF2B5EF4-FFF2-40B4-BE49-F238E27FC236}">
                <a16:creationId xmlns:a16="http://schemas.microsoft.com/office/drawing/2014/main" id="{CF0133A0-F797-7C47-9640-26F86B6C4841}"/>
              </a:ext>
            </a:extLst>
          </p:cNvPr>
          <p:cNvGrpSpPr/>
          <p:nvPr/>
        </p:nvGrpSpPr>
        <p:grpSpPr>
          <a:xfrm>
            <a:off x="1198337" y="1489117"/>
            <a:ext cx="1353557" cy="3065410"/>
            <a:chOff x="4750237" y="2241273"/>
            <a:chExt cx="1804743" cy="4087213"/>
          </a:xfrm>
        </p:grpSpPr>
        <p:pic>
          <p:nvPicPr>
            <p:cNvPr id="6" name="Picture 5">
              <a:extLst>
                <a:ext uri="{FF2B5EF4-FFF2-40B4-BE49-F238E27FC236}">
                  <a16:creationId xmlns:a16="http://schemas.microsoft.com/office/drawing/2014/main" id="{75789BD7-E17E-E349-AB94-F51F776241D7}"/>
                </a:ext>
              </a:extLst>
            </p:cNvPr>
            <p:cNvPicPr>
              <a:picLocks noChangeAspect="1"/>
            </p:cNvPicPr>
            <p:nvPr/>
          </p:nvPicPr>
          <p:blipFill>
            <a:blip r:embed="rId3"/>
            <a:stretch>
              <a:fillRect/>
            </a:stretch>
          </p:blipFill>
          <p:spPr>
            <a:xfrm>
              <a:off x="5419862" y="2944569"/>
              <a:ext cx="711185" cy="2680620"/>
            </a:xfrm>
            <a:prstGeom prst="rect">
              <a:avLst/>
            </a:prstGeom>
          </p:spPr>
        </p:pic>
        <p:pic>
          <p:nvPicPr>
            <p:cNvPr id="7" name="Picture 6">
              <a:extLst>
                <a:ext uri="{FF2B5EF4-FFF2-40B4-BE49-F238E27FC236}">
                  <a16:creationId xmlns:a16="http://schemas.microsoft.com/office/drawing/2014/main" id="{2301B21E-C1BD-7441-93CF-90981D68BCD3}"/>
                </a:ext>
              </a:extLst>
            </p:cNvPr>
            <p:cNvPicPr>
              <a:picLocks noChangeAspect="1"/>
            </p:cNvPicPr>
            <p:nvPr/>
          </p:nvPicPr>
          <p:blipFill>
            <a:blip r:embed="rId4"/>
            <a:stretch>
              <a:fillRect/>
            </a:stretch>
          </p:blipFill>
          <p:spPr>
            <a:xfrm>
              <a:off x="4750237" y="2241273"/>
              <a:ext cx="1804743" cy="4087213"/>
            </a:xfrm>
            <a:prstGeom prst="rect">
              <a:avLst/>
            </a:prstGeom>
          </p:spPr>
        </p:pic>
      </p:grpSp>
      <p:sp>
        <p:nvSpPr>
          <p:cNvPr id="3" name="Rectangle 2">
            <a:extLst>
              <a:ext uri="{FF2B5EF4-FFF2-40B4-BE49-F238E27FC236}">
                <a16:creationId xmlns:a16="http://schemas.microsoft.com/office/drawing/2014/main" id="{610655E9-F66B-5E47-8ECF-4A4D16C2FF86}"/>
              </a:ext>
            </a:extLst>
          </p:cNvPr>
          <p:cNvSpPr/>
          <p:nvPr/>
        </p:nvSpPr>
        <p:spPr>
          <a:xfrm>
            <a:off x="944545" y="3021821"/>
            <a:ext cx="3828422" cy="17611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5C0187-22ED-6B4D-BFB2-EDBAEE3D0C1F}"/>
              </a:ext>
            </a:extLst>
          </p:cNvPr>
          <p:cNvSpPr txBox="1"/>
          <p:nvPr/>
        </p:nvSpPr>
        <p:spPr>
          <a:xfrm>
            <a:off x="4772967" y="1692972"/>
            <a:ext cx="2401557" cy="954107"/>
          </a:xfrm>
          <a:prstGeom prst="rect">
            <a:avLst/>
          </a:prstGeom>
          <a:noFill/>
          <a:ln>
            <a:solidFill>
              <a:schemeClr val="accent5"/>
            </a:solidFill>
          </a:ln>
        </p:spPr>
        <p:txBody>
          <a:bodyPr wrap="square" rtlCol="0">
            <a:spAutoFit/>
          </a:bodyPr>
          <a:lstStyle/>
          <a:p>
            <a:r>
              <a:rPr lang="en-US" dirty="0">
                <a:solidFill>
                  <a:schemeClr val="bg1"/>
                </a:solidFill>
              </a:rPr>
              <a:t>Exc154/Exc154: </a:t>
            </a:r>
          </a:p>
          <a:p>
            <a:r>
              <a:rPr lang="en-US" dirty="0">
                <a:solidFill>
                  <a:schemeClr val="bg1"/>
                </a:solidFill>
              </a:rPr>
              <a:t>Compact Chromatin because of PRE-driven repression</a:t>
            </a:r>
          </a:p>
        </p:txBody>
      </p:sp>
    </p:spTree>
    <p:extLst>
      <p:ext uri="{BB962C8B-B14F-4D97-AF65-F5344CB8AC3E}">
        <p14:creationId xmlns:p14="http://schemas.microsoft.com/office/powerpoint/2010/main" val="2049215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6DA4-E7D2-3C4F-A61B-2596A3DF90CA}"/>
              </a:ext>
            </a:extLst>
          </p:cNvPr>
          <p:cNvSpPr>
            <a:spLocks noGrp="1"/>
          </p:cNvSpPr>
          <p:nvPr>
            <p:ph type="title"/>
          </p:nvPr>
        </p:nvSpPr>
        <p:spPr>
          <a:xfrm>
            <a:off x="459771" y="332276"/>
            <a:ext cx="6321600" cy="635400"/>
          </a:xfrm>
          <a:noFill/>
        </p:spPr>
        <p:txBody>
          <a:bodyPr>
            <a:normAutofit fontScale="90000"/>
          </a:bodyPr>
          <a:lstStyle/>
          <a:p>
            <a:r>
              <a:rPr lang="en-US" dirty="0">
                <a:solidFill>
                  <a:schemeClr val="bg1"/>
                </a:solidFill>
                <a:latin typeface="+mj-lt"/>
              </a:rPr>
              <a:t>Exc154 Theorized Results</a:t>
            </a:r>
          </a:p>
        </p:txBody>
      </p:sp>
      <p:pic>
        <p:nvPicPr>
          <p:cNvPr id="4" name="Picture 3">
            <a:extLst>
              <a:ext uri="{FF2B5EF4-FFF2-40B4-BE49-F238E27FC236}">
                <a16:creationId xmlns:a16="http://schemas.microsoft.com/office/drawing/2014/main" id="{25E6190E-87D1-F146-9FDC-A1887EF6B131}"/>
              </a:ext>
            </a:extLst>
          </p:cNvPr>
          <p:cNvPicPr>
            <a:picLocks noChangeAspect="1"/>
          </p:cNvPicPr>
          <p:nvPr/>
        </p:nvPicPr>
        <p:blipFill>
          <a:blip r:embed="rId2"/>
          <a:stretch>
            <a:fillRect/>
          </a:stretch>
        </p:blipFill>
        <p:spPr>
          <a:xfrm>
            <a:off x="2716067" y="1693114"/>
            <a:ext cx="1757322" cy="2657414"/>
          </a:xfrm>
          <a:prstGeom prst="rect">
            <a:avLst/>
          </a:prstGeom>
        </p:spPr>
      </p:pic>
      <p:grpSp>
        <p:nvGrpSpPr>
          <p:cNvPr id="5" name="Group 4">
            <a:extLst>
              <a:ext uri="{FF2B5EF4-FFF2-40B4-BE49-F238E27FC236}">
                <a16:creationId xmlns:a16="http://schemas.microsoft.com/office/drawing/2014/main" id="{CF0133A0-F797-7C47-9640-26F86B6C4841}"/>
              </a:ext>
            </a:extLst>
          </p:cNvPr>
          <p:cNvGrpSpPr/>
          <p:nvPr/>
        </p:nvGrpSpPr>
        <p:grpSpPr>
          <a:xfrm>
            <a:off x="1198337" y="1489117"/>
            <a:ext cx="1353557" cy="3065410"/>
            <a:chOff x="4750237" y="2241273"/>
            <a:chExt cx="1804743" cy="4087213"/>
          </a:xfrm>
        </p:grpSpPr>
        <p:pic>
          <p:nvPicPr>
            <p:cNvPr id="6" name="Picture 5">
              <a:extLst>
                <a:ext uri="{FF2B5EF4-FFF2-40B4-BE49-F238E27FC236}">
                  <a16:creationId xmlns:a16="http://schemas.microsoft.com/office/drawing/2014/main" id="{75789BD7-E17E-E349-AB94-F51F776241D7}"/>
                </a:ext>
              </a:extLst>
            </p:cNvPr>
            <p:cNvPicPr>
              <a:picLocks noChangeAspect="1"/>
            </p:cNvPicPr>
            <p:nvPr/>
          </p:nvPicPr>
          <p:blipFill>
            <a:blip r:embed="rId3"/>
            <a:stretch>
              <a:fillRect/>
            </a:stretch>
          </p:blipFill>
          <p:spPr>
            <a:xfrm>
              <a:off x="5419862" y="2944569"/>
              <a:ext cx="711185" cy="2680620"/>
            </a:xfrm>
            <a:prstGeom prst="rect">
              <a:avLst/>
            </a:prstGeom>
          </p:spPr>
        </p:pic>
        <p:pic>
          <p:nvPicPr>
            <p:cNvPr id="7" name="Picture 6">
              <a:extLst>
                <a:ext uri="{FF2B5EF4-FFF2-40B4-BE49-F238E27FC236}">
                  <a16:creationId xmlns:a16="http://schemas.microsoft.com/office/drawing/2014/main" id="{2301B21E-C1BD-7441-93CF-90981D68BCD3}"/>
                </a:ext>
              </a:extLst>
            </p:cNvPr>
            <p:cNvPicPr>
              <a:picLocks noChangeAspect="1"/>
            </p:cNvPicPr>
            <p:nvPr/>
          </p:nvPicPr>
          <p:blipFill>
            <a:blip r:embed="rId4"/>
            <a:stretch>
              <a:fillRect/>
            </a:stretch>
          </p:blipFill>
          <p:spPr>
            <a:xfrm>
              <a:off x="4750237" y="2241273"/>
              <a:ext cx="1804743" cy="4087213"/>
            </a:xfrm>
            <a:prstGeom prst="rect">
              <a:avLst/>
            </a:prstGeom>
          </p:spPr>
        </p:pic>
      </p:grpSp>
      <p:sp>
        <p:nvSpPr>
          <p:cNvPr id="8" name="TextBox 7">
            <a:extLst>
              <a:ext uri="{FF2B5EF4-FFF2-40B4-BE49-F238E27FC236}">
                <a16:creationId xmlns:a16="http://schemas.microsoft.com/office/drawing/2014/main" id="{07FBD163-F08F-3846-80EC-1C742BCD3E5B}"/>
              </a:ext>
            </a:extLst>
          </p:cNvPr>
          <p:cNvSpPr txBox="1"/>
          <p:nvPr/>
        </p:nvSpPr>
        <p:spPr>
          <a:xfrm>
            <a:off x="4813160" y="3396421"/>
            <a:ext cx="2401557" cy="738664"/>
          </a:xfrm>
          <a:prstGeom prst="rect">
            <a:avLst/>
          </a:prstGeom>
          <a:noFill/>
          <a:ln>
            <a:solidFill>
              <a:schemeClr val="accent5"/>
            </a:solidFill>
          </a:ln>
        </p:spPr>
        <p:txBody>
          <a:bodyPr wrap="square" rtlCol="0">
            <a:spAutoFit/>
          </a:bodyPr>
          <a:lstStyle/>
          <a:p>
            <a:r>
              <a:rPr lang="en-US" dirty="0">
                <a:solidFill>
                  <a:schemeClr val="bg1"/>
                </a:solidFill>
              </a:rPr>
              <a:t>Exc154/def: </a:t>
            </a:r>
          </a:p>
          <a:p>
            <a:r>
              <a:rPr lang="en-US" dirty="0">
                <a:solidFill>
                  <a:schemeClr val="bg1"/>
                </a:solidFill>
              </a:rPr>
              <a:t>Open Chromatin because of silencer deletion</a:t>
            </a:r>
          </a:p>
        </p:txBody>
      </p:sp>
    </p:spTree>
    <p:extLst>
      <p:ext uri="{BB962C8B-B14F-4D97-AF65-F5344CB8AC3E}">
        <p14:creationId xmlns:p14="http://schemas.microsoft.com/office/powerpoint/2010/main" val="2844505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51275" y="294750"/>
            <a:ext cx="8197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Two step model</a:t>
            </a:r>
            <a:endParaRPr dirty="0">
              <a:solidFill>
                <a:schemeClr val="bg1"/>
              </a:solidFill>
              <a:latin typeface="+mj-lt"/>
            </a:endParaRPr>
          </a:p>
        </p:txBody>
      </p:sp>
      <p:sp>
        <p:nvSpPr>
          <p:cNvPr id="144" name="Google Shape;144;p22"/>
          <p:cNvSpPr txBox="1"/>
          <p:nvPr/>
        </p:nvSpPr>
        <p:spPr>
          <a:xfrm>
            <a:off x="7002841" y="4262675"/>
            <a:ext cx="136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bg1"/>
                </a:solidFill>
                <a:latin typeface="Lato"/>
                <a:ea typeface="Lato"/>
                <a:cs typeface="Lato"/>
                <a:sym typeface="Lato"/>
              </a:rPr>
              <a:t>Anderson, Voortman, et al, </a:t>
            </a:r>
            <a:r>
              <a:rPr lang="en" sz="900" dirty="0" err="1">
                <a:solidFill>
                  <a:schemeClr val="bg1"/>
                </a:solidFill>
                <a:latin typeface="Lato"/>
                <a:ea typeface="Lato"/>
                <a:cs typeface="Lato"/>
                <a:sym typeface="Lato"/>
              </a:rPr>
              <a:t>unpub</a:t>
            </a:r>
            <a:endParaRPr sz="900" dirty="0">
              <a:solidFill>
                <a:schemeClr val="bg1"/>
              </a:solidFill>
              <a:latin typeface="Lato"/>
              <a:ea typeface="Lato"/>
              <a:cs typeface="Lato"/>
              <a:sym typeface="Lato"/>
            </a:endParaRPr>
          </a:p>
        </p:txBody>
      </p:sp>
      <p:sp>
        <p:nvSpPr>
          <p:cNvPr id="145" name="Google Shape;145;p22"/>
          <p:cNvSpPr txBox="1"/>
          <p:nvPr/>
        </p:nvSpPr>
        <p:spPr>
          <a:xfrm>
            <a:off x="651275" y="1045980"/>
            <a:ext cx="2775300" cy="830966"/>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Early Enhancer means that the locus cannot be opened by transcription in Exc154</a:t>
            </a:r>
            <a:endParaRPr dirty="0">
              <a:solidFill>
                <a:schemeClr val="bg1"/>
              </a:solidFill>
              <a:latin typeface="+mn-lt"/>
              <a:ea typeface="Lato"/>
              <a:cs typeface="Lato"/>
              <a:sym typeface="Lato"/>
            </a:endParaRPr>
          </a:p>
        </p:txBody>
      </p:sp>
      <p:pic>
        <p:nvPicPr>
          <p:cNvPr id="146" name="Google Shape;146;p2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571999" y="930150"/>
            <a:ext cx="3510077" cy="3132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51275" y="294750"/>
            <a:ext cx="8197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Two step model</a:t>
            </a:r>
            <a:endParaRPr dirty="0">
              <a:solidFill>
                <a:schemeClr val="bg1"/>
              </a:solidFill>
              <a:latin typeface="+mj-lt"/>
            </a:endParaRPr>
          </a:p>
        </p:txBody>
      </p:sp>
      <p:sp>
        <p:nvSpPr>
          <p:cNvPr id="144" name="Google Shape;144;p22"/>
          <p:cNvSpPr txBox="1"/>
          <p:nvPr/>
        </p:nvSpPr>
        <p:spPr>
          <a:xfrm>
            <a:off x="7002841" y="4262675"/>
            <a:ext cx="136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bg1"/>
                </a:solidFill>
                <a:latin typeface="Lato"/>
                <a:ea typeface="Lato"/>
                <a:cs typeface="Lato"/>
                <a:sym typeface="Lato"/>
              </a:rPr>
              <a:t>Anderson, Voortman, et al, </a:t>
            </a:r>
            <a:r>
              <a:rPr lang="en" sz="900" dirty="0" err="1">
                <a:solidFill>
                  <a:schemeClr val="bg1"/>
                </a:solidFill>
                <a:latin typeface="Lato"/>
                <a:ea typeface="Lato"/>
                <a:cs typeface="Lato"/>
                <a:sym typeface="Lato"/>
              </a:rPr>
              <a:t>unpub</a:t>
            </a:r>
            <a:endParaRPr sz="900" dirty="0">
              <a:solidFill>
                <a:schemeClr val="bg1"/>
              </a:solidFill>
              <a:latin typeface="Lato"/>
              <a:ea typeface="Lato"/>
              <a:cs typeface="Lato"/>
              <a:sym typeface="Lato"/>
            </a:endParaRPr>
          </a:p>
        </p:txBody>
      </p:sp>
      <p:sp>
        <p:nvSpPr>
          <p:cNvPr id="145" name="Google Shape;145;p22"/>
          <p:cNvSpPr txBox="1"/>
          <p:nvPr/>
        </p:nvSpPr>
        <p:spPr>
          <a:xfrm>
            <a:off x="651275" y="1045980"/>
            <a:ext cx="2775300" cy="830966"/>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Early Enhancer means that the locus cannot be opened by transcription in Exc154</a:t>
            </a:r>
            <a:endParaRPr dirty="0">
              <a:solidFill>
                <a:schemeClr val="bg1"/>
              </a:solidFill>
              <a:latin typeface="+mn-lt"/>
              <a:ea typeface="Lato"/>
              <a:cs typeface="Lato"/>
              <a:sym typeface="Lato"/>
            </a:endParaRPr>
          </a:p>
        </p:txBody>
      </p:sp>
      <p:pic>
        <p:nvPicPr>
          <p:cNvPr id="146" name="Google Shape;146;p2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571999" y="930150"/>
            <a:ext cx="3510077" cy="3132100"/>
          </a:xfrm>
          <a:prstGeom prst="rect">
            <a:avLst/>
          </a:prstGeom>
          <a:noFill/>
          <a:ln>
            <a:noFill/>
          </a:ln>
        </p:spPr>
      </p:pic>
      <p:sp>
        <p:nvSpPr>
          <p:cNvPr id="6" name="Google Shape;145;p22">
            <a:extLst>
              <a:ext uri="{FF2B5EF4-FFF2-40B4-BE49-F238E27FC236}">
                <a16:creationId xmlns:a16="http://schemas.microsoft.com/office/drawing/2014/main" id="{EFB31834-E68E-FE42-A3E8-71302845A547}"/>
              </a:ext>
            </a:extLst>
          </p:cNvPr>
          <p:cNvSpPr txBox="1"/>
          <p:nvPr/>
        </p:nvSpPr>
        <p:spPr>
          <a:xfrm>
            <a:off x="651275" y="1992776"/>
            <a:ext cx="2775300" cy="1046410"/>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But there is Rh4 expression in adult eyes and in the antenna: meaning spineless MUST still be expressed</a:t>
            </a:r>
            <a:endParaRPr dirty="0">
              <a:solidFill>
                <a:schemeClr val="bg1"/>
              </a:solidFill>
              <a:latin typeface="+mn-lt"/>
              <a:ea typeface="Lato"/>
              <a:cs typeface="Lato"/>
              <a:sym typeface="Lato"/>
            </a:endParaRPr>
          </a:p>
        </p:txBody>
      </p:sp>
    </p:spTree>
    <p:extLst>
      <p:ext uri="{BB962C8B-B14F-4D97-AF65-F5344CB8AC3E}">
        <p14:creationId xmlns:p14="http://schemas.microsoft.com/office/powerpoint/2010/main" val="2612971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51275" y="294750"/>
            <a:ext cx="8197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Two step model</a:t>
            </a:r>
            <a:endParaRPr dirty="0">
              <a:solidFill>
                <a:schemeClr val="bg1"/>
              </a:solidFill>
              <a:latin typeface="+mj-lt"/>
            </a:endParaRPr>
          </a:p>
        </p:txBody>
      </p:sp>
      <p:sp>
        <p:nvSpPr>
          <p:cNvPr id="144" name="Google Shape;144;p22"/>
          <p:cNvSpPr txBox="1"/>
          <p:nvPr/>
        </p:nvSpPr>
        <p:spPr>
          <a:xfrm>
            <a:off x="7002841" y="4262675"/>
            <a:ext cx="136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bg1"/>
                </a:solidFill>
                <a:latin typeface="Lato"/>
                <a:ea typeface="Lato"/>
                <a:cs typeface="Lato"/>
                <a:sym typeface="Lato"/>
              </a:rPr>
              <a:t>Anderson, Voortman, et al, </a:t>
            </a:r>
            <a:r>
              <a:rPr lang="en" sz="900" dirty="0" err="1">
                <a:solidFill>
                  <a:schemeClr val="bg1"/>
                </a:solidFill>
                <a:latin typeface="Lato"/>
                <a:ea typeface="Lato"/>
                <a:cs typeface="Lato"/>
                <a:sym typeface="Lato"/>
              </a:rPr>
              <a:t>unpub</a:t>
            </a:r>
            <a:endParaRPr sz="900" dirty="0">
              <a:solidFill>
                <a:schemeClr val="bg1"/>
              </a:solidFill>
              <a:latin typeface="Lato"/>
              <a:ea typeface="Lato"/>
              <a:cs typeface="Lato"/>
              <a:sym typeface="Lato"/>
            </a:endParaRPr>
          </a:p>
        </p:txBody>
      </p:sp>
      <p:sp>
        <p:nvSpPr>
          <p:cNvPr id="145" name="Google Shape;145;p22"/>
          <p:cNvSpPr txBox="1"/>
          <p:nvPr/>
        </p:nvSpPr>
        <p:spPr>
          <a:xfrm>
            <a:off x="651275" y="1045980"/>
            <a:ext cx="2775300" cy="830966"/>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Early Enhancer means that the locus cannot be opened by transcription in Exc154</a:t>
            </a:r>
            <a:endParaRPr dirty="0">
              <a:solidFill>
                <a:schemeClr val="bg1"/>
              </a:solidFill>
              <a:latin typeface="+mn-lt"/>
              <a:ea typeface="Lato"/>
              <a:cs typeface="Lato"/>
              <a:sym typeface="Lato"/>
            </a:endParaRPr>
          </a:p>
        </p:txBody>
      </p:sp>
      <p:pic>
        <p:nvPicPr>
          <p:cNvPr id="146" name="Google Shape;146;p2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572000" y="930150"/>
            <a:ext cx="3510077" cy="3132100"/>
          </a:xfrm>
          <a:prstGeom prst="rect">
            <a:avLst/>
          </a:prstGeom>
          <a:noFill/>
          <a:ln>
            <a:noFill/>
          </a:ln>
        </p:spPr>
      </p:pic>
      <p:sp>
        <p:nvSpPr>
          <p:cNvPr id="6" name="Google Shape;145;p22">
            <a:extLst>
              <a:ext uri="{FF2B5EF4-FFF2-40B4-BE49-F238E27FC236}">
                <a16:creationId xmlns:a16="http://schemas.microsoft.com/office/drawing/2014/main" id="{EFB31834-E68E-FE42-A3E8-71302845A547}"/>
              </a:ext>
            </a:extLst>
          </p:cNvPr>
          <p:cNvSpPr txBox="1"/>
          <p:nvPr/>
        </p:nvSpPr>
        <p:spPr>
          <a:xfrm>
            <a:off x="651275" y="1992776"/>
            <a:ext cx="2775300" cy="1046410"/>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But there is Rh4 expression in adult eyes and in the antenna: meaning spineless MUST still be expressed</a:t>
            </a:r>
            <a:endParaRPr dirty="0">
              <a:solidFill>
                <a:schemeClr val="bg1"/>
              </a:solidFill>
              <a:latin typeface="+mn-lt"/>
              <a:ea typeface="Lato"/>
              <a:cs typeface="Lato"/>
              <a:sym typeface="Lato"/>
            </a:endParaRPr>
          </a:p>
        </p:txBody>
      </p:sp>
      <p:sp>
        <p:nvSpPr>
          <p:cNvPr id="7" name="Google Shape;145;p22">
            <a:extLst>
              <a:ext uri="{FF2B5EF4-FFF2-40B4-BE49-F238E27FC236}">
                <a16:creationId xmlns:a16="http://schemas.microsoft.com/office/drawing/2014/main" id="{A873520C-1C68-394C-A618-9C5F3CE4AE23}"/>
              </a:ext>
            </a:extLst>
          </p:cNvPr>
          <p:cNvSpPr txBox="1"/>
          <p:nvPr/>
        </p:nvSpPr>
        <p:spPr>
          <a:xfrm>
            <a:off x="651275" y="3216265"/>
            <a:ext cx="2775300" cy="1046410"/>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In the hemizygote, spineless is constitutively open, meaning it can be transcribed late without early expression</a:t>
            </a:r>
            <a:endParaRPr dirty="0">
              <a:solidFill>
                <a:schemeClr val="bg1"/>
              </a:solidFill>
              <a:latin typeface="+mn-lt"/>
              <a:ea typeface="Lato"/>
              <a:cs typeface="Lato"/>
              <a:sym typeface="Lato"/>
            </a:endParaRPr>
          </a:p>
        </p:txBody>
      </p:sp>
      <p:sp>
        <p:nvSpPr>
          <p:cNvPr id="2" name="Oval 1">
            <a:extLst>
              <a:ext uri="{FF2B5EF4-FFF2-40B4-BE49-F238E27FC236}">
                <a16:creationId xmlns:a16="http://schemas.microsoft.com/office/drawing/2014/main" id="{05125E0D-491C-9E4E-8D64-FEB43C4440AE}"/>
              </a:ext>
            </a:extLst>
          </p:cNvPr>
          <p:cNvSpPr/>
          <p:nvPr/>
        </p:nvSpPr>
        <p:spPr>
          <a:xfrm>
            <a:off x="6981858" y="3227663"/>
            <a:ext cx="1255975" cy="94619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490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 Bracket 2">
            <a:extLst>
              <a:ext uri="{FF2B5EF4-FFF2-40B4-BE49-F238E27FC236}">
                <a16:creationId xmlns:a16="http://schemas.microsoft.com/office/drawing/2014/main" id="{9C5AFB97-CD08-0A48-B731-42FC18B1C58F}"/>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5" name="Left Bracket 4">
            <a:extLst>
              <a:ext uri="{FF2B5EF4-FFF2-40B4-BE49-F238E27FC236}">
                <a16:creationId xmlns:a16="http://schemas.microsoft.com/office/drawing/2014/main" id="{631BD509-E964-0446-B522-96C3CCFA8F3C}"/>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A9DD6E23-E66E-5545-A032-CA2666963031}"/>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7" name="Title 1">
            <a:extLst>
              <a:ext uri="{FF2B5EF4-FFF2-40B4-BE49-F238E27FC236}">
                <a16:creationId xmlns:a16="http://schemas.microsoft.com/office/drawing/2014/main" id="{F50E4D6C-D784-0742-B4EC-5152EC6499F5}"/>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11" name="Title 1">
            <a:extLst>
              <a:ext uri="{FF2B5EF4-FFF2-40B4-BE49-F238E27FC236}">
                <a16:creationId xmlns:a16="http://schemas.microsoft.com/office/drawing/2014/main" id="{E7DB8088-AE02-B14D-97EF-7034B7421E2D}"/>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pic>
        <p:nvPicPr>
          <p:cNvPr id="14" name="Picture 13">
            <a:extLst>
              <a:ext uri="{FF2B5EF4-FFF2-40B4-BE49-F238E27FC236}">
                <a16:creationId xmlns:a16="http://schemas.microsoft.com/office/drawing/2014/main" id="{791F6482-F2A1-3D40-8875-6D4998CA13F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41671"/>
          <a:stretch/>
        </p:blipFill>
        <p:spPr>
          <a:xfrm>
            <a:off x="592694" y="821673"/>
            <a:ext cx="4399032" cy="3517684"/>
          </a:xfrm>
          <a:prstGeom prst="rect">
            <a:avLst/>
          </a:prstGeom>
        </p:spPr>
      </p:pic>
    </p:spTree>
    <p:extLst>
      <p:ext uri="{BB962C8B-B14F-4D97-AF65-F5344CB8AC3E}">
        <p14:creationId xmlns:p14="http://schemas.microsoft.com/office/powerpoint/2010/main" val="3411378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51275" y="294750"/>
            <a:ext cx="8197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Two step model</a:t>
            </a:r>
            <a:endParaRPr dirty="0">
              <a:solidFill>
                <a:schemeClr val="bg1"/>
              </a:solidFill>
              <a:latin typeface="+mj-lt"/>
            </a:endParaRPr>
          </a:p>
        </p:txBody>
      </p:sp>
      <p:sp>
        <p:nvSpPr>
          <p:cNvPr id="144" name="Google Shape;144;p22"/>
          <p:cNvSpPr txBox="1"/>
          <p:nvPr/>
        </p:nvSpPr>
        <p:spPr>
          <a:xfrm>
            <a:off x="7002841" y="4262675"/>
            <a:ext cx="136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bg1"/>
                </a:solidFill>
                <a:latin typeface="Lato"/>
                <a:ea typeface="Lato"/>
                <a:cs typeface="Lato"/>
                <a:sym typeface="Lato"/>
              </a:rPr>
              <a:t>Anderson, Voortman, et al, </a:t>
            </a:r>
            <a:r>
              <a:rPr lang="en" sz="900" dirty="0" err="1">
                <a:solidFill>
                  <a:schemeClr val="bg1"/>
                </a:solidFill>
                <a:latin typeface="Lato"/>
                <a:ea typeface="Lato"/>
                <a:cs typeface="Lato"/>
                <a:sym typeface="Lato"/>
              </a:rPr>
              <a:t>unpub</a:t>
            </a:r>
            <a:endParaRPr sz="900" dirty="0">
              <a:solidFill>
                <a:schemeClr val="bg1"/>
              </a:solidFill>
              <a:latin typeface="Lato"/>
              <a:ea typeface="Lato"/>
              <a:cs typeface="Lato"/>
              <a:sym typeface="Lato"/>
            </a:endParaRPr>
          </a:p>
        </p:txBody>
      </p:sp>
      <p:sp>
        <p:nvSpPr>
          <p:cNvPr id="145" name="Google Shape;145;p22"/>
          <p:cNvSpPr txBox="1"/>
          <p:nvPr/>
        </p:nvSpPr>
        <p:spPr>
          <a:xfrm>
            <a:off x="651275" y="1045980"/>
            <a:ext cx="2775300" cy="830966"/>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Early Enhancer means that the locus cannot be opened by transcription in Exc154</a:t>
            </a:r>
            <a:endParaRPr dirty="0">
              <a:solidFill>
                <a:schemeClr val="bg1"/>
              </a:solidFill>
              <a:latin typeface="+mn-lt"/>
              <a:ea typeface="Lato"/>
              <a:cs typeface="Lato"/>
              <a:sym typeface="Lato"/>
            </a:endParaRPr>
          </a:p>
        </p:txBody>
      </p:sp>
      <p:pic>
        <p:nvPicPr>
          <p:cNvPr id="146" name="Google Shape;146;p2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572000" y="930150"/>
            <a:ext cx="3510077" cy="3132100"/>
          </a:xfrm>
          <a:prstGeom prst="rect">
            <a:avLst/>
          </a:prstGeom>
          <a:noFill/>
          <a:ln>
            <a:noFill/>
          </a:ln>
        </p:spPr>
      </p:pic>
      <p:sp>
        <p:nvSpPr>
          <p:cNvPr id="6" name="Google Shape;145;p22">
            <a:extLst>
              <a:ext uri="{FF2B5EF4-FFF2-40B4-BE49-F238E27FC236}">
                <a16:creationId xmlns:a16="http://schemas.microsoft.com/office/drawing/2014/main" id="{EFB31834-E68E-FE42-A3E8-71302845A547}"/>
              </a:ext>
            </a:extLst>
          </p:cNvPr>
          <p:cNvSpPr txBox="1"/>
          <p:nvPr/>
        </p:nvSpPr>
        <p:spPr>
          <a:xfrm>
            <a:off x="651275" y="1992776"/>
            <a:ext cx="2775300" cy="1046410"/>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But there is Rh4 expression in adult eyes and in the antenna: meaning spineless MUST still be expressed</a:t>
            </a:r>
            <a:endParaRPr dirty="0">
              <a:solidFill>
                <a:schemeClr val="bg1"/>
              </a:solidFill>
              <a:latin typeface="+mn-lt"/>
              <a:ea typeface="Lato"/>
              <a:cs typeface="Lato"/>
              <a:sym typeface="Lato"/>
            </a:endParaRPr>
          </a:p>
        </p:txBody>
      </p:sp>
      <p:sp>
        <p:nvSpPr>
          <p:cNvPr id="7" name="Google Shape;145;p22">
            <a:extLst>
              <a:ext uri="{FF2B5EF4-FFF2-40B4-BE49-F238E27FC236}">
                <a16:creationId xmlns:a16="http://schemas.microsoft.com/office/drawing/2014/main" id="{A873520C-1C68-394C-A618-9C5F3CE4AE23}"/>
              </a:ext>
            </a:extLst>
          </p:cNvPr>
          <p:cNvSpPr txBox="1"/>
          <p:nvPr/>
        </p:nvSpPr>
        <p:spPr>
          <a:xfrm>
            <a:off x="651275" y="3216265"/>
            <a:ext cx="2775300" cy="830966"/>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In the homozygote, chromatin </a:t>
            </a:r>
            <a:r>
              <a:rPr lang="en-US" dirty="0" err="1">
                <a:solidFill>
                  <a:schemeClr val="bg1"/>
                </a:solidFill>
                <a:latin typeface="+mn-lt"/>
                <a:ea typeface="Lato"/>
                <a:cs typeface="Lato"/>
                <a:sym typeface="Lato"/>
              </a:rPr>
              <a:t>transvection</a:t>
            </a:r>
            <a:r>
              <a:rPr lang="en-US" dirty="0">
                <a:solidFill>
                  <a:schemeClr val="bg1"/>
                </a:solidFill>
                <a:latin typeface="+mn-lt"/>
                <a:ea typeface="Lato"/>
                <a:cs typeface="Lato"/>
                <a:sym typeface="Lato"/>
              </a:rPr>
              <a:t>/buttoning closes the locus</a:t>
            </a:r>
            <a:endParaRPr dirty="0">
              <a:solidFill>
                <a:schemeClr val="bg1"/>
              </a:solidFill>
              <a:latin typeface="+mn-lt"/>
              <a:ea typeface="Lato"/>
              <a:cs typeface="Lato"/>
              <a:sym typeface="Lato"/>
            </a:endParaRPr>
          </a:p>
        </p:txBody>
      </p:sp>
      <p:sp>
        <p:nvSpPr>
          <p:cNvPr id="2" name="Oval 1">
            <a:extLst>
              <a:ext uri="{FF2B5EF4-FFF2-40B4-BE49-F238E27FC236}">
                <a16:creationId xmlns:a16="http://schemas.microsoft.com/office/drawing/2014/main" id="{05125E0D-491C-9E4E-8D64-FEB43C4440AE}"/>
              </a:ext>
            </a:extLst>
          </p:cNvPr>
          <p:cNvSpPr/>
          <p:nvPr/>
        </p:nvSpPr>
        <p:spPr>
          <a:xfrm>
            <a:off x="5482668" y="3267153"/>
            <a:ext cx="1255975" cy="94619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783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51275" y="294750"/>
            <a:ext cx="8197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Future Directions</a:t>
            </a:r>
            <a:endParaRPr dirty="0">
              <a:solidFill>
                <a:schemeClr val="bg1"/>
              </a:solidFill>
              <a:latin typeface="+mj-lt"/>
            </a:endParaRPr>
          </a:p>
        </p:txBody>
      </p:sp>
      <p:sp>
        <p:nvSpPr>
          <p:cNvPr id="145" name="Google Shape;145;p22"/>
          <p:cNvSpPr txBox="1"/>
          <p:nvPr/>
        </p:nvSpPr>
        <p:spPr>
          <a:xfrm>
            <a:off x="651275" y="1024715"/>
            <a:ext cx="2775300" cy="1908184"/>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How important is location on the chromosome for </a:t>
            </a:r>
            <a:r>
              <a:rPr lang="en-US" dirty="0" err="1">
                <a:solidFill>
                  <a:schemeClr val="bg1"/>
                </a:solidFill>
                <a:latin typeface="+mn-lt"/>
                <a:ea typeface="Lato"/>
                <a:cs typeface="Lato"/>
                <a:sym typeface="Lato"/>
              </a:rPr>
              <a:t>transvectional</a:t>
            </a:r>
            <a:r>
              <a:rPr lang="en-US" dirty="0">
                <a:solidFill>
                  <a:schemeClr val="bg1"/>
                </a:solidFill>
                <a:latin typeface="+mn-lt"/>
                <a:ea typeface="Lato"/>
                <a:cs typeface="Lato"/>
                <a:sym typeface="Lato"/>
              </a:rPr>
              <a:t> silencing? </a:t>
            </a:r>
          </a:p>
          <a:p>
            <a:pPr marL="139700" lvl="0" algn="l" rtl="0">
              <a:spcBef>
                <a:spcPts val="0"/>
              </a:spcBef>
              <a:spcAft>
                <a:spcPts val="0"/>
              </a:spcAft>
              <a:buSzPts val="1400"/>
            </a:pPr>
            <a:endParaRPr lang="en-US" dirty="0">
              <a:solidFill>
                <a:schemeClr val="bg1"/>
              </a:solidFill>
              <a:latin typeface="+mn-lt"/>
              <a:ea typeface="Lato"/>
              <a:cs typeface="Lato"/>
              <a:sym typeface="Lato"/>
            </a:endParaRPr>
          </a:p>
          <a:p>
            <a:pPr marL="139700" lvl="0" algn="l" rtl="0">
              <a:spcBef>
                <a:spcPts val="0"/>
              </a:spcBef>
              <a:spcAft>
                <a:spcPts val="0"/>
              </a:spcAft>
              <a:buSzPts val="1400"/>
            </a:pPr>
            <a:r>
              <a:rPr lang="en-US" dirty="0">
                <a:solidFill>
                  <a:schemeClr val="bg1"/>
                </a:solidFill>
                <a:latin typeface="+mn-lt"/>
                <a:ea typeface="Lato"/>
                <a:cs typeface="Lato"/>
                <a:sym typeface="Lato"/>
              </a:rPr>
              <a:t>IDEA: Insert Exc154 spineless into a different chromosomal location on the deficiency chromosome. </a:t>
            </a:r>
            <a:endParaRPr dirty="0">
              <a:solidFill>
                <a:schemeClr val="bg1"/>
              </a:solidFill>
              <a:latin typeface="+mn-lt"/>
              <a:ea typeface="Lato"/>
              <a:cs typeface="Lato"/>
              <a:sym typeface="Lato"/>
            </a:endParaRPr>
          </a:p>
        </p:txBody>
      </p:sp>
      <p:pic>
        <p:nvPicPr>
          <p:cNvPr id="4" name="Picture 3">
            <a:extLst>
              <a:ext uri="{FF2B5EF4-FFF2-40B4-BE49-F238E27FC236}">
                <a16:creationId xmlns:a16="http://schemas.microsoft.com/office/drawing/2014/main" id="{90F38535-C6F9-CD47-9998-A9361AF7E5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94531" y="179477"/>
            <a:ext cx="3515822" cy="4082798"/>
          </a:xfrm>
          <a:prstGeom prst="rect">
            <a:avLst/>
          </a:prstGeom>
        </p:spPr>
      </p:pic>
      <p:sp>
        <p:nvSpPr>
          <p:cNvPr id="5" name="TextBox 4">
            <a:extLst>
              <a:ext uri="{FF2B5EF4-FFF2-40B4-BE49-F238E27FC236}">
                <a16:creationId xmlns:a16="http://schemas.microsoft.com/office/drawing/2014/main" id="{48D10056-2605-014F-9C8A-2A56EC8D795D}"/>
              </a:ext>
            </a:extLst>
          </p:cNvPr>
          <p:cNvSpPr txBox="1"/>
          <p:nvPr/>
        </p:nvSpPr>
        <p:spPr>
          <a:xfrm>
            <a:off x="7357731" y="4404836"/>
            <a:ext cx="1786269" cy="738664"/>
          </a:xfrm>
          <a:prstGeom prst="rect">
            <a:avLst/>
          </a:prstGeom>
          <a:noFill/>
        </p:spPr>
        <p:txBody>
          <a:bodyPr wrap="square" rtlCol="0">
            <a:spAutoFit/>
          </a:bodyPr>
          <a:lstStyle/>
          <a:p>
            <a:r>
              <a:rPr lang="en-US" dirty="0">
                <a:solidFill>
                  <a:schemeClr val="bg1"/>
                </a:solidFill>
              </a:rPr>
              <a:t>From Garcia lab preprint. Also stuff Kayla worked on</a:t>
            </a:r>
          </a:p>
        </p:txBody>
      </p:sp>
    </p:spTree>
    <p:extLst>
      <p:ext uri="{BB962C8B-B14F-4D97-AF65-F5344CB8AC3E}">
        <p14:creationId xmlns:p14="http://schemas.microsoft.com/office/powerpoint/2010/main" val="2332628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51275" y="294750"/>
            <a:ext cx="8197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Future Directions</a:t>
            </a:r>
            <a:endParaRPr dirty="0">
              <a:solidFill>
                <a:schemeClr val="bg1"/>
              </a:solidFill>
              <a:latin typeface="+mj-lt"/>
            </a:endParaRPr>
          </a:p>
        </p:txBody>
      </p:sp>
      <p:sp>
        <p:nvSpPr>
          <p:cNvPr id="145" name="Google Shape;145;p22"/>
          <p:cNvSpPr txBox="1"/>
          <p:nvPr/>
        </p:nvSpPr>
        <p:spPr>
          <a:xfrm>
            <a:off x="651275" y="3236287"/>
            <a:ext cx="2775300" cy="1477297"/>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Does RH4 expression scale with the amount of deleted silencer? </a:t>
            </a:r>
          </a:p>
          <a:p>
            <a:pPr marL="139700" lvl="0" algn="l" rtl="0">
              <a:spcBef>
                <a:spcPts val="0"/>
              </a:spcBef>
              <a:spcAft>
                <a:spcPts val="0"/>
              </a:spcAft>
              <a:buSzPts val="1400"/>
            </a:pPr>
            <a:r>
              <a:rPr lang="en-US" dirty="0">
                <a:solidFill>
                  <a:schemeClr val="bg1"/>
                </a:solidFill>
                <a:latin typeface="+mn-lt"/>
                <a:ea typeface="Lato"/>
                <a:cs typeface="Lato"/>
                <a:sym typeface="Lato"/>
              </a:rPr>
              <a:t>IDEA: Serial CRISPR deletions of progressively larger portions of the silencer</a:t>
            </a:r>
            <a:endParaRPr dirty="0">
              <a:solidFill>
                <a:schemeClr val="bg1"/>
              </a:solidFill>
              <a:latin typeface="+mn-lt"/>
              <a:ea typeface="Lato"/>
              <a:cs typeface="Lato"/>
              <a:sym typeface="Lato"/>
            </a:endParaRPr>
          </a:p>
        </p:txBody>
      </p:sp>
      <p:sp>
        <p:nvSpPr>
          <p:cNvPr id="6" name="Google Shape;145;p22">
            <a:extLst>
              <a:ext uri="{FF2B5EF4-FFF2-40B4-BE49-F238E27FC236}">
                <a16:creationId xmlns:a16="http://schemas.microsoft.com/office/drawing/2014/main" id="{E32B55C4-0BAD-8E4A-AA82-E26E8F1DDE5F}"/>
              </a:ext>
            </a:extLst>
          </p:cNvPr>
          <p:cNvSpPr txBox="1"/>
          <p:nvPr/>
        </p:nvSpPr>
        <p:spPr>
          <a:xfrm>
            <a:off x="651275" y="1129126"/>
            <a:ext cx="2775300" cy="1908184"/>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How important is location on the chromosome for </a:t>
            </a:r>
            <a:r>
              <a:rPr lang="en-US" dirty="0" err="1">
                <a:solidFill>
                  <a:schemeClr val="bg1"/>
                </a:solidFill>
                <a:latin typeface="+mn-lt"/>
                <a:ea typeface="Lato"/>
                <a:cs typeface="Lato"/>
                <a:sym typeface="Lato"/>
              </a:rPr>
              <a:t>transvectional</a:t>
            </a:r>
            <a:r>
              <a:rPr lang="en-US" dirty="0">
                <a:solidFill>
                  <a:schemeClr val="bg1"/>
                </a:solidFill>
                <a:latin typeface="+mn-lt"/>
                <a:ea typeface="Lato"/>
                <a:cs typeface="Lato"/>
                <a:sym typeface="Lato"/>
              </a:rPr>
              <a:t> silencing? </a:t>
            </a:r>
          </a:p>
          <a:p>
            <a:pPr marL="139700" lvl="0" algn="l" rtl="0">
              <a:spcBef>
                <a:spcPts val="0"/>
              </a:spcBef>
              <a:spcAft>
                <a:spcPts val="0"/>
              </a:spcAft>
              <a:buSzPts val="1400"/>
            </a:pPr>
            <a:endParaRPr lang="en-US" dirty="0">
              <a:solidFill>
                <a:schemeClr val="bg1"/>
              </a:solidFill>
              <a:latin typeface="+mn-lt"/>
              <a:ea typeface="Lato"/>
              <a:cs typeface="Lato"/>
              <a:sym typeface="Lato"/>
            </a:endParaRPr>
          </a:p>
          <a:p>
            <a:pPr marL="139700" lvl="0" algn="l" rtl="0">
              <a:spcBef>
                <a:spcPts val="0"/>
              </a:spcBef>
              <a:spcAft>
                <a:spcPts val="0"/>
              </a:spcAft>
              <a:buSzPts val="1400"/>
            </a:pPr>
            <a:r>
              <a:rPr lang="en-US" dirty="0">
                <a:solidFill>
                  <a:schemeClr val="bg1"/>
                </a:solidFill>
                <a:latin typeface="+mn-lt"/>
                <a:ea typeface="Lato"/>
                <a:cs typeface="Lato"/>
                <a:sym typeface="Lato"/>
              </a:rPr>
              <a:t>IDEA: Insert Exc154 spineless into a different chromosomal location on the deficiency chromosome. </a:t>
            </a:r>
            <a:endParaRPr dirty="0">
              <a:solidFill>
                <a:schemeClr val="bg1"/>
              </a:solidFill>
              <a:latin typeface="+mn-lt"/>
              <a:ea typeface="Lato"/>
              <a:cs typeface="Lato"/>
              <a:sym typeface="Lato"/>
            </a:endParaRPr>
          </a:p>
        </p:txBody>
      </p:sp>
    </p:spTree>
    <p:extLst>
      <p:ext uri="{BB962C8B-B14F-4D97-AF65-F5344CB8AC3E}">
        <p14:creationId xmlns:p14="http://schemas.microsoft.com/office/powerpoint/2010/main" val="1391327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51275" y="294750"/>
            <a:ext cx="8197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Future Directions</a:t>
            </a:r>
            <a:endParaRPr dirty="0">
              <a:solidFill>
                <a:schemeClr val="bg1"/>
              </a:solidFill>
              <a:latin typeface="+mj-lt"/>
            </a:endParaRPr>
          </a:p>
        </p:txBody>
      </p:sp>
      <p:sp>
        <p:nvSpPr>
          <p:cNvPr id="145" name="Google Shape;145;p22"/>
          <p:cNvSpPr txBox="1"/>
          <p:nvPr/>
        </p:nvSpPr>
        <p:spPr>
          <a:xfrm>
            <a:off x="651275" y="3236287"/>
            <a:ext cx="2775300" cy="1477297"/>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Does RH4 expression scale with the amount of deleted silencer? </a:t>
            </a:r>
          </a:p>
          <a:p>
            <a:pPr marL="139700" lvl="0" algn="l" rtl="0">
              <a:spcBef>
                <a:spcPts val="0"/>
              </a:spcBef>
              <a:spcAft>
                <a:spcPts val="0"/>
              </a:spcAft>
              <a:buSzPts val="1400"/>
            </a:pPr>
            <a:r>
              <a:rPr lang="en-US" dirty="0">
                <a:solidFill>
                  <a:schemeClr val="bg1"/>
                </a:solidFill>
                <a:latin typeface="+mn-lt"/>
                <a:ea typeface="Lato"/>
                <a:cs typeface="Lato"/>
                <a:sym typeface="Lato"/>
              </a:rPr>
              <a:t>IDEA: Serial CRISPR deletions of progressively larger portions of the silencer</a:t>
            </a:r>
            <a:endParaRPr dirty="0">
              <a:solidFill>
                <a:schemeClr val="bg1"/>
              </a:solidFill>
              <a:latin typeface="+mn-lt"/>
              <a:ea typeface="Lato"/>
              <a:cs typeface="Lato"/>
              <a:sym typeface="Lato"/>
            </a:endParaRPr>
          </a:p>
        </p:txBody>
      </p:sp>
      <p:sp>
        <p:nvSpPr>
          <p:cNvPr id="6" name="Google Shape;145;p22">
            <a:extLst>
              <a:ext uri="{FF2B5EF4-FFF2-40B4-BE49-F238E27FC236}">
                <a16:creationId xmlns:a16="http://schemas.microsoft.com/office/drawing/2014/main" id="{E32B55C4-0BAD-8E4A-AA82-E26E8F1DDE5F}"/>
              </a:ext>
            </a:extLst>
          </p:cNvPr>
          <p:cNvSpPr txBox="1"/>
          <p:nvPr/>
        </p:nvSpPr>
        <p:spPr>
          <a:xfrm>
            <a:off x="651275" y="1129126"/>
            <a:ext cx="2775300" cy="1908184"/>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How important is location on the chromosome for </a:t>
            </a:r>
            <a:r>
              <a:rPr lang="en-US" dirty="0" err="1">
                <a:solidFill>
                  <a:schemeClr val="bg1"/>
                </a:solidFill>
                <a:latin typeface="+mn-lt"/>
                <a:ea typeface="Lato"/>
                <a:cs typeface="Lato"/>
                <a:sym typeface="Lato"/>
              </a:rPr>
              <a:t>transvectional</a:t>
            </a:r>
            <a:r>
              <a:rPr lang="en-US" dirty="0">
                <a:solidFill>
                  <a:schemeClr val="bg1"/>
                </a:solidFill>
                <a:latin typeface="+mn-lt"/>
                <a:ea typeface="Lato"/>
                <a:cs typeface="Lato"/>
                <a:sym typeface="Lato"/>
              </a:rPr>
              <a:t> silencing? </a:t>
            </a:r>
          </a:p>
          <a:p>
            <a:pPr marL="139700" lvl="0" algn="l" rtl="0">
              <a:spcBef>
                <a:spcPts val="0"/>
              </a:spcBef>
              <a:spcAft>
                <a:spcPts val="0"/>
              </a:spcAft>
              <a:buSzPts val="1400"/>
            </a:pPr>
            <a:endParaRPr lang="en-US" dirty="0">
              <a:solidFill>
                <a:schemeClr val="bg1"/>
              </a:solidFill>
              <a:latin typeface="+mn-lt"/>
              <a:ea typeface="Lato"/>
              <a:cs typeface="Lato"/>
              <a:sym typeface="Lato"/>
            </a:endParaRPr>
          </a:p>
          <a:p>
            <a:pPr marL="139700" lvl="0" algn="l" rtl="0">
              <a:spcBef>
                <a:spcPts val="0"/>
              </a:spcBef>
              <a:spcAft>
                <a:spcPts val="0"/>
              </a:spcAft>
              <a:buSzPts val="1400"/>
            </a:pPr>
            <a:r>
              <a:rPr lang="en-US" dirty="0">
                <a:solidFill>
                  <a:schemeClr val="bg1"/>
                </a:solidFill>
                <a:latin typeface="+mn-lt"/>
                <a:ea typeface="Lato"/>
                <a:cs typeface="Lato"/>
                <a:sym typeface="Lato"/>
              </a:rPr>
              <a:t>IDEA: Insert Exc154 spineless into a different chromosomal location on the deficiency chromosome. </a:t>
            </a:r>
            <a:endParaRPr dirty="0">
              <a:solidFill>
                <a:schemeClr val="bg1"/>
              </a:solidFill>
              <a:latin typeface="+mn-lt"/>
              <a:ea typeface="Lato"/>
              <a:cs typeface="Lato"/>
              <a:sym typeface="Lato"/>
            </a:endParaRPr>
          </a:p>
        </p:txBody>
      </p:sp>
      <p:sp>
        <p:nvSpPr>
          <p:cNvPr id="5" name="Google Shape;145;p22">
            <a:extLst>
              <a:ext uri="{FF2B5EF4-FFF2-40B4-BE49-F238E27FC236}">
                <a16:creationId xmlns:a16="http://schemas.microsoft.com/office/drawing/2014/main" id="{58DBBB92-BB0C-6A49-9207-00E021C4DD19}"/>
              </a:ext>
            </a:extLst>
          </p:cNvPr>
          <p:cNvSpPr txBox="1"/>
          <p:nvPr/>
        </p:nvSpPr>
        <p:spPr>
          <a:xfrm>
            <a:off x="4089135" y="1129126"/>
            <a:ext cx="2775300" cy="1261854"/>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How important is intensity of Early Transcription anyway? </a:t>
            </a:r>
          </a:p>
          <a:p>
            <a:pPr marL="139700" lvl="0" algn="l" rtl="0">
              <a:spcBef>
                <a:spcPts val="0"/>
              </a:spcBef>
              <a:spcAft>
                <a:spcPts val="0"/>
              </a:spcAft>
              <a:buSzPts val="1400"/>
            </a:pPr>
            <a:endParaRPr lang="en-US" dirty="0">
              <a:solidFill>
                <a:schemeClr val="bg1"/>
              </a:solidFill>
              <a:latin typeface="+mn-lt"/>
              <a:ea typeface="Lato"/>
              <a:cs typeface="Lato"/>
              <a:sym typeface="Lato"/>
            </a:endParaRPr>
          </a:p>
          <a:p>
            <a:pPr marL="139700" lvl="0" algn="l" rtl="0">
              <a:spcBef>
                <a:spcPts val="0"/>
              </a:spcBef>
              <a:spcAft>
                <a:spcPts val="0"/>
              </a:spcAft>
              <a:buSzPts val="1400"/>
            </a:pPr>
            <a:r>
              <a:rPr lang="en-US" dirty="0">
                <a:solidFill>
                  <a:schemeClr val="bg1"/>
                </a:solidFill>
                <a:latin typeface="+mn-lt"/>
                <a:ea typeface="Lato"/>
                <a:cs typeface="Lato"/>
                <a:sym typeface="Lato"/>
              </a:rPr>
              <a:t>IDEA: </a:t>
            </a:r>
            <a:r>
              <a:rPr lang="en-US" dirty="0" err="1">
                <a:solidFill>
                  <a:schemeClr val="bg1"/>
                </a:solidFill>
                <a:latin typeface="+mn-lt"/>
                <a:ea typeface="Lato"/>
                <a:cs typeface="Lato"/>
                <a:sym typeface="Lato"/>
              </a:rPr>
              <a:t>hs</a:t>
            </a:r>
            <a:r>
              <a:rPr lang="en-US" dirty="0">
                <a:solidFill>
                  <a:schemeClr val="bg1"/>
                </a:solidFill>
                <a:latin typeface="+mn-lt"/>
                <a:ea typeface="Lato"/>
                <a:cs typeface="Lato"/>
                <a:sym typeface="Lato"/>
              </a:rPr>
              <a:t> inducible early transcription of spineless</a:t>
            </a:r>
            <a:endParaRPr dirty="0">
              <a:solidFill>
                <a:schemeClr val="bg1"/>
              </a:solidFill>
              <a:latin typeface="+mn-lt"/>
              <a:ea typeface="Lato"/>
              <a:cs typeface="Lato"/>
              <a:sym typeface="Lato"/>
            </a:endParaRPr>
          </a:p>
        </p:txBody>
      </p:sp>
    </p:spTree>
    <p:extLst>
      <p:ext uri="{BB962C8B-B14F-4D97-AF65-F5344CB8AC3E}">
        <p14:creationId xmlns:p14="http://schemas.microsoft.com/office/powerpoint/2010/main" val="524903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51275" y="294750"/>
            <a:ext cx="8197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latin typeface="+mj-lt"/>
              </a:rPr>
              <a:t>Future Directions</a:t>
            </a:r>
            <a:endParaRPr dirty="0">
              <a:solidFill>
                <a:schemeClr val="bg1"/>
              </a:solidFill>
              <a:latin typeface="+mj-lt"/>
            </a:endParaRPr>
          </a:p>
        </p:txBody>
      </p:sp>
      <p:sp>
        <p:nvSpPr>
          <p:cNvPr id="145" name="Google Shape;145;p22"/>
          <p:cNvSpPr txBox="1"/>
          <p:nvPr/>
        </p:nvSpPr>
        <p:spPr>
          <a:xfrm>
            <a:off x="651275" y="3236287"/>
            <a:ext cx="2775300" cy="1477297"/>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Does RH4 expression scale with the amount of deleted silencer? </a:t>
            </a:r>
          </a:p>
          <a:p>
            <a:pPr marL="139700" lvl="0" algn="l" rtl="0">
              <a:spcBef>
                <a:spcPts val="0"/>
              </a:spcBef>
              <a:spcAft>
                <a:spcPts val="0"/>
              </a:spcAft>
              <a:buSzPts val="1400"/>
            </a:pPr>
            <a:r>
              <a:rPr lang="en-US" dirty="0">
                <a:solidFill>
                  <a:schemeClr val="bg1"/>
                </a:solidFill>
                <a:latin typeface="+mn-lt"/>
                <a:ea typeface="Lato"/>
                <a:cs typeface="Lato"/>
                <a:sym typeface="Lato"/>
              </a:rPr>
              <a:t>IDEA: Serial CRISPR deletions of progressively larger portions of the silencer</a:t>
            </a:r>
            <a:endParaRPr dirty="0">
              <a:solidFill>
                <a:schemeClr val="bg1"/>
              </a:solidFill>
              <a:latin typeface="+mn-lt"/>
              <a:ea typeface="Lato"/>
              <a:cs typeface="Lato"/>
              <a:sym typeface="Lato"/>
            </a:endParaRPr>
          </a:p>
        </p:txBody>
      </p:sp>
      <p:sp>
        <p:nvSpPr>
          <p:cNvPr id="6" name="Google Shape;145;p22">
            <a:extLst>
              <a:ext uri="{FF2B5EF4-FFF2-40B4-BE49-F238E27FC236}">
                <a16:creationId xmlns:a16="http://schemas.microsoft.com/office/drawing/2014/main" id="{E32B55C4-0BAD-8E4A-AA82-E26E8F1DDE5F}"/>
              </a:ext>
            </a:extLst>
          </p:cNvPr>
          <p:cNvSpPr txBox="1"/>
          <p:nvPr/>
        </p:nvSpPr>
        <p:spPr>
          <a:xfrm>
            <a:off x="651275" y="1129126"/>
            <a:ext cx="2775300" cy="1908184"/>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How important is location on the chromosome for </a:t>
            </a:r>
            <a:r>
              <a:rPr lang="en-US" dirty="0" err="1">
                <a:solidFill>
                  <a:schemeClr val="bg1"/>
                </a:solidFill>
                <a:latin typeface="+mn-lt"/>
                <a:ea typeface="Lato"/>
                <a:cs typeface="Lato"/>
                <a:sym typeface="Lato"/>
              </a:rPr>
              <a:t>transvectional</a:t>
            </a:r>
            <a:r>
              <a:rPr lang="en-US" dirty="0">
                <a:solidFill>
                  <a:schemeClr val="bg1"/>
                </a:solidFill>
                <a:latin typeface="+mn-lt"/>
                <a:ea typeface="Lato"/>
                <a:cs typeface="Lato"/>
                <a:sym typeface="Lato"/>
              </a:rPr>
              <a:t> silencing? </a:t>
            </a:r>
          </a:p>
          <a:p>
            <a:pPr marL="139700" lvl="0" algn="l" rtl="0">
              <a:spcBef>
                <a:spcPts val="0"/>
              </a:spcBef>
              <a:spcAft>
                <a:spcPts val="0"/>
              </a:spcAft>
              <a:buSzPts val="1400"/>
            </a:pPr>
            <a:endParaRPr lang="en-US" dirty="0">
              <a:solidFill>
                <a:schemeClr val="bg1"/>
              </a:solidFill>
              <a:latin typeface="+mn-lt"/>
              <a:ea typeface="Lato"/>
              <a:cs typeface="Lato"/>
              <a:sym typeface="Lato"/>
            </a:endParaRPr>
          </a:p>
          <a:p>
            <a:pPr marL="139700" lvl="0" algn="l" rtl="0">
              <a:spcBef>
                <a:spcPts val="0"/>
              </a:spcBef>
              <a:spcAft>
                <a:spcPts val="0"/>
              </a:spcAft>
              <a:buSzPts val="1400"/>
            </a:pPr>
            <a:r>
              <a:rPr lang="en-US" dirty="0">
                <a:solidFill>
                  <a:schemeClr val="bg1"/>
                </a:solidFill>
                <a:latin typeface="+mn-lt"/>
                <a:ea typeface="Lato"/>
                <a:cs typeface="Lato"/>
                <a:sym typeface="Lato"/>
              </a:rPr>
              <a:t>IDEA: Insert Exc154 spineless into a different chromosomal location on the deficiency chromosome. </a:t>
            </a:r>
            <a:endParaRPr dirty="0">
              <a:solidFill>
                <a:schemeClr val="bg1"/>
              </a:solidFill>
              <a:latin typeface="+mn-lt"/>
              <a:ea typeface="Lato"/>
              <a:cs typeface="Lato"/>
              <a:sym typeface="Lato"/>
            </a:endParaRPr>
          </a:p>
        </p:txBody>
      </p:sp>
      <p:sp>
        <p:nvSpPr>
          <p:cNvPr id="5" name="Google Shape;145;p22">
            <a:extLst>
              <a:ext uri="{FF2B5EF4-FFF2-40B4-BE49-F238E27FC236}">
                <a16:creationId xmlns:a16="http://schemas.microsoft.com/office/drawing/2014/main" id="{58DBBB92-BB0C-6A49-9207-00E021C4DD19}"/>
              </a:ext>
            </a:extLst>
          </p:cNvPr>
          <p:cNvSpPr txBox="1"/>
          <p:nvPr/>
        </p:nvSpPr>
        <p:spPr>
          <a:xfrm>
            <a:off x="4089135" y="1129126"/>
            <a:ext cx="2775300" cy="1261854"/>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How important is intensity of Early Transcription anyway? </a:t>
            </a:r>
          </a:p>
          <a:p>
            <a:pPr marL="139700" lvl="0" algn="l" rtl="0">
              <a:spcBef>
                <a:spcPts val="0"/>
              </a:spcBef>
              <a:spcAft>
                <a:spcPts val="0"/>
              </a:spcAft>
              <a:buSzPts val="1400"/>
            </a:pPr>
            <a:endParaRPr lang="en-US" dirty="0">
              <a:solidFill>
                <a:schemeClr val="bg1"/>
              </a:solidFill>
              <a:latin typeface="+mn-lt"/>
              <a:ea typeface="Lato"/>
              <a:cs typeface="Lato"/>
              <a:sym typeface="Lato"/>
            </a:endParaRPr>
          </a:p>
          <a:p>
            <a:pPr marL="139700" lvl="0" algn="l" rtl="0">
              <a:spcBef>
                <a:spcPts val="0"/>
              </a:spcBef>
              <a:spcAft>
                <a:spcPts val="0"/>
              </a:spcAft>
              <a:buSzPts val="1400"/>
            </a:pPr>
            <a:r>
              <a:rPr lang="en-US" dirty="0">
                <a:solidFill>
                  <a:schemeClr val="bg1"/>
                </a:solidFill>
                <a:latin typeface="+mn-lt"/>
                <a:ea typeface="Lato"/>
                <a:cs typeface="Lato"/>
                <a:sym typeface="Lato"/>
              </a:rPr>
              <a:t>IDEA: </a:t>
            </a:r>
            <a:r>
              <a:rPr lang="en-US" dirty="0" err="1">
                <a:solidFill>
                  <a:schemeClr val="bg1"/>
                </a:solidFill>
                <a:latin typeface="+mn-lt"/>
                <a:ea typeface="Lato"/>
                <a:cs typeface="Lato"/>
                <a:sym typeface="Lato"/>
              </a:rPr>
              <a:t>hs</a:t>
            </a:r>
            <a:r>
              <a:rPr lang="en-US" dirty="0">
                <a:solidFill>
                  <a:schemeClr val="bg1"/>
                </a:solidFill>
                <a:latin typeface="+mn-lt"/>
                <a:ea typeface="Lato"/>
                <a:cs typeface="Lato"/>
                <a:sym typeface="Lato"/>
              </a:rPr>
              <a:t> inducible early transcription of spineless</a:t>
            </a:r>
            <a:endParaRPr dirty="0">
              <a:solidFill>
                <a:schemeClr val="bg1"/>
              </a:solidFill>
              <a:latin typeface="+mn-lt"/>
              <a:ea typeface="Lato"/>
              <a:cs typeface="Lato"/>
              <a:sym typeface="Lato"/>
            </a:endParaRPr>
          </a:p>
        </p:txBody>
      </p:sp>
      <p:sp>
        <p:nvSpPr>
          <p:cNvPr id="7" name="Google Shape;145;p22">
            <a:extLst>
              <a:ext uri="{FF2B5EF4-FFF2-40B4-BE49-F238E27FC236}">
                <a16:creationId xmlns:a16="http://schemas.microsoft.com/office/drawing/2014/main" id="{3AC85CB1-3D70-7C42-A957-499F94B75F3D}"/>
              </a:ext>
            </a:extLst>
          </p:cNvPr>
          <p:cNvSpPr txBox="1"/>
          <p:nvPr/>
        </p:nvSpPr>
        <p:spPr>
          <a:xfrm>
            <a:off x="4089135" y="3037310"/>
            <a:ext cx="2775300" cy="1692741"/>
          </a:xfrm>
          <a:prstGeom prst="rect">
            <a:avLst/>
          </a:prstGeom>
          <a:noFill/>
          <a:ln>
            <a:solidFill>
              <a:schemeClr val="accent5"/>
            </a:solid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dirty="0">
                <a:solidFill>
                  <a:schemeClr val="bg1"/>
                </a:solidFill>
                <a:latin typeface="+mn-lt"/>
                <a:ea typeface="Lato"/>
                <a:cs typeface="Lato"/>
                <a:sym typeface="Lato"/>
              </a:rPr>
              <a:t>Pipe Dream Long Term idea: If we really understand how spineless induces photoreceptor cell fate, we should be able to engineer whatever desired Rh3/Rh4 ratio</a:t>
            </a:r>
            <a:endParaRPr dirty="0">
              <a:solidFill>
                <a:schemeClr val="bg1"/>
              </a:solidFill>
              <a:latin typeface="+mn-lt"/>
              <a:ea typeface="Lato"/>
              <a:cs typeface="Lato"/>
              <a:sym typeface="Lato"/>
            </a:endParaRPr>
          </a:p>
        </p:txBody>
      </p:sp>
    </p:spTree>
    <p:extLst>
      <p:ext uri="{BB962C8B-B14F-4D97-AF65-F5344CB8AC3E}">
        <p14:creationId xmlns:p14="http://schemas.microsoft.com/office/powerpoint/2010/main" val="1757189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Text Box 5">
            <a:extLst>
              <a:ext uri="{FF2B5EF4-FFF2-40B4-BE49-F238E27FC236}">
                <a16:creationId xmlns:a16="http://schemas.microsoft.com/office/drawing/2014/main" id="{381EEF7B-51DF-9B45-B692-A3A710E7EFF2}"/>
              </a:ext>
            </a:extLst>
          </p:cNvPr>
          <p:cNvSpPr txBox="1">
            <a:spLocks noChangeArrowheads="1"/>
          </p:cNvSpPr>
          <p:nvPr/>
        </p:nvSpPr>
        <p:spPr bwMode="auto">
          <a:xfrm>
            <a:off x="62407" y="106332"/>
            <a:ext cx="1709753" cy="19620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base" hangingPunct="1">
              <a:spcBef>
                <a:spcPct val="0"/>
              </a:spcBef>
              <a:spcAft>
                <a:spcPct val="0"/>
              </a:spcAft>
              <a:buNone/>
              <a:defRPr/>
            </a:pPr>
            <a:r>
              <a:rPr lang="en-US" altLang="en-US" sz="1350" b="1" u="sng" dirty="0">
                <a:solidFill>
                  <a:srgbClr val="FFFFFF"/>
                </a:solidFill>
                <a:latin typeface="+mn-lt"/>
              </a:rPr>
              <a:t>Grad Students</a:t>
            </a:r>
          </a:p>
          <a:p>
            <a:pPr eaLnBrk="1" fontAlgn="base" hangingPunct="1">
              <a:spcBef>
                <a:spcPct val="0"/>
              </a:spcBef>
              <a:spcAft>
                <a:spcPct val="0"/>
              </a:spcAft>
              <a:buNone/>
              <a:defRPr/>
            </a:pPr>
            <a:r>
              <a:rPr lang="en-US" altLang="en-US" sz="1350" b="1" dirty="0">
                <a:solidFill>
                  <a:prstClr val="white"/>
                </a:solidFill>
                <a:latin typeface="+mn-lt"/>
              </a:rPr>
              <a:t>Luke </a:t>
            </a:r>
            <a:r>
              <a:rPr lang="en-US" altLang="en-US" sz="1350" b="1" dirty="0" err="1">
                <a:solidFill>
                  <a:prstClr val="white"/>
                </a:solidFill>
                <a:latin typeface="+mn-lt"/>
              </a:rPr>
              <a:t>Voortman</a:t>
            </a:r>
            <a:endParaRPr lang="en-US" altLang="en-US" sz="1350" b="1" dirty="0">
              <a:solidFill>
                <a:srgbClr val="FFFFFF"/>
              </a:solidFill>
              <a:latin typeface="+mn-lt"/>
            </a:endParaRPr>
          </a:p>
          <a:p>
            <a:pPr eaLnBrk="1" fontAlgn="base" hangingPunct="1">
              <a:spcBef>
                <a:spcPct val="0"/>
              </a:spcBef>
              <a:spcAft>
                <a:spcPct val="0"/>
              </a:spcAft>
              <a:buNone/>
              <a:defRPr/>
            </a:pPr>
            <a:r>
              <a:rPr lang="en-US" altLang="en-US" sz="1350" b="1" dirty="0">
                <a:solidFill>
                  <a:srgbClr val="FFFFFF"/>
                </a:solidFill>
                <a:latin typeface="+mn-lt"/>
              </a:rPr>
              <a:t>Sarah </a:t>
            </a:r>
            <a:r>
              <a:rPr lang="en-US" altLang="en-US" sz="1350" b="1" dirty="0">
                <a:solidFill>
                  <a:prstClr val="white"/>
                </a:solidFill>
                <a:latin typeface="+mn-lt"/>
              </a:rPr>
              <a:t>Hadyniak</a:t>
            </a:r>
          </a:p>
          <a:p>
            <a:pPr eaLnBrk="1" fontAlgn="base" hangingPunct="1">
              <a:spcBef>
                <a:spcPct val="0"/>
              </a:spcBef>
              <a:spcAft>
                <a:spcPct val="0"/>
              </a:spcAft>
              <a:buNone/>
              <a:defRPr/>
            </a:pPr>
            <a:r>
              <a:rPr lang="en-US" altLang="en-US" sz="1350" b="1" dirty="0">
                <a:solidFill>
                  <a:prstClr val="white"/>
                </a:solidFill>
                <a:latin typeface="+mn-lt"/>
              </a:rPr>
              <a:t>Kasia Hussey</a:t>
            </a:r>
          </a:p>
          <a:p>
            <a:pPr eaLnBrk="1" fontAlgn="base" hangingPunct="1">
              <a:spcBef>
                <a:spcPct val="0"/>
              </a:spcBef>
              <a:spcAft>
                <a:spcPct val="0"/>
              </a:spcAft>
              <a:buNone/>
              <a:defRPr/>
            </a:pPr>
            <a:r>
              <a:rPr lang="en-US" altLang="en-US" sz="1350" b="1" dirty="0">
                <a:solidFill>
                  <a:prstClr val="white"/>
                </a:solidFill>
                <a:latin typeface="+mn-lt"/>
              </a:rPr>
              <a:t>Christina</a:t>
            </a:r>
          </a:p>
          <a:p>
            <a:pPr eaLnBrk="1" fontAlgn="base" hangingPunct="1">
              <a:spcBef>
                <a:spcPct val="0"/>
              </a:spcBef>
              <a:spcAft>
                <a:spcPct val="0"/>
              </a:spcAft>
              <a:buNone/>
              <a:defRPr/>
            </a:pPr>
            <a:r>
              <a:rPr lang="en-US" altLang="en-US" sz="1350" b="1" dirty="0">
                <a:solidFill>
                  <a:prstClr val="white"/>
                </a:solidFill>
                <a:latin typeface="+mn-lt"/>
              </a:rPr>
              <a:t>McNerney</a:t>
            </a:r>
          </a:p>
          <a:p>
            <a:pPr eaLnBrk="1" fontAlgn="base" hangingPunct="1">
              <a:spcBef>
                <a:spcPct val="0"/>
              </a:spcBef>
              <a:spcAft>
                <a:spcPct val="0"/>
              </a:spcAft>
              <a:buNone/>
              <a:defRPr/>
            </a:pPr>
            <a:r>
              <a:rPr lang="en-US" altLang="en-US" sz="1350" b="1" dirty="0">
                <a:solidFill>
                  <a:prstClr val="white"/>
                </a:solidFill>
                <a:latin typeface="+mn-lt"/>
              </a:rPr>
              <a:t>Brian Guy</a:t>
            </a:r>
          </a:p>
          <a:p>
            <a:pPr eaLnBrk="1" fontAlgn="base" hangingPunct="1">
              <a:spcBef>
                <a:spcPct val="0"/>
              </a:spcBef>
              <a:spcAft>
                <a:spcPct val="0"/>
              </a:spcAft>
              <a:buNone/>
              <a:defRPr/>
            </a:pPr>
            <a:r>
              <a:rPr lang="en-US" altLang="en-US" sz="1350" b="1" dirty="0">
                <a:solidFill>
                  <a:prstClr val="white"/>
                </a:solidFill>
                <a:latin typeface="+mn-lt"/>
              </a:rPr>
              <a:t>Simon Zhang</a:t>
            </a:r>
          </a:p>
          <a:p>
            <a:pPr eaLnBrk="1" fontAlgn="base" hangingPunct="1">
              <a:spcBef>
                <a:spcPct val="0"/>
              </a:spcBef>
              <a:spcAft>
                <a:spcPct val="0"/>
              </a:spcAft>
              <a:buNone/>
              <a:defRPr/>
            </a:pPr>
            <a:endParaRPr lang="en-US" altLang="en-US" sz="1350" b="1" dirty="0">
              <a:solidFill>
                <a:prstClr val="white"/>
              </a:solidFill>
              <a:latin typeface="+mn-lt"/>
            </a:endParaRPr>
          </a:p>
        </p:txBody>
      </p:sp>
      <p:sp>
        <p:nvSpPr>
          <p:cNvPr id="18" name="Text Box 5">
            <a:extLst>
              <a:ext uri="{FF2B5EF4-FFF2-40B4-BE49-F238E27FC236}">
                <a16:creationId xmlns:a16="http://schemas.microsoft.com/office/drawing/2014/main" id="{5619CE07-E684-8446-A5E3-B3B0A7C7104C}"/>
              </a:ext>
            </a:extLst>
          </p:cNvPr>
          <p:cNvSpPr txBox="1">
            <a:spLocks noChangeArrowheads="1"/>
          </p:cNvSpPr>
          <p:nvPr/>
        </p:nvSpPr>
        <p:spPr bwMode="auto">
          <a:xfrm>
            <a:off x="7226910" y="3192987"/>
            <a:ext cx="1388904"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base" hangingPunct="1">
              <a:spcBef>
                <a:spcPct val="0"/>
              </a:spcBef>
              <a:spcAft>
                <a:spcPct val="0"/>
              </a:spcAft>
              <a:buNone/>
              <a:defRPr/>
            </a:pPr>
            <a:r>
              <a:rPr lang="en-US" altLang="en-US" sz="1350" b="1" u="sng" dirty="0">
                <a:solidFill>
                  <a:srgbClr val="FFFFFF"/>
                </a:solidFill>
                <a:latin typeface="+mn-lt"/>
              </a:rPr>
              <a:t>Collaborators</a:t>
            </a:r>
          </a:p>
          <a:p>
            <a:pPr eaLnBrk="1" fontAlgn="base" hangingPunct="1">
              <a:spcBef>
                <a:spcPct val="0"/>
              </a:spcBef>
              <a:spcAft>
                <a:spcPct val="0"/>
              </a:spcAft>
              <a:buNone/>
              <a:defRPr/>
            </a:pPr>
            <a:r>
              <a:rPr lang="en-US" altLang="en-US" sz="1350" b="1" dirty="0">
                <a:solidFill>
                  <a:srgbClr val="FFFFFF"/>
                </a:solidFill>
                <a:latin typeface="+mn-lt"/>
              </a:rPr>
              <a:t>The Gregor</a:t>
            </a:r>
          </a:p>
          <a:p>
            <a:pPr eaLnBrk="1" fontAlgn="base" hangingPunct="1">
              <a:spcBef>
                <a:spcPct val="0"/>
              </a:spcBef>
              <a:spcAft>
                <a:spcPct val="0"/>
              </a:spcAft>
              <a:buNone/>
              <a:defRPr/>
            </a:pPr>
            <a:r>
              <a:rPr lang="en-US" altLang="en-US" sz="1350" b="1" dirty="0">
                <a:solidFill>
                  <a:srgbClr val="FFFFFF"/>
                </a:solidFill>
                <a:latin typeface="+mn-lt"/>
              </a:rPr>
              <a:t>lab</a:t>
            </a:r>
          </a:p>
          <a:p>
            <a:pPr eaLnBrk="1" fontAlgn="base" hangingPunct="1">
              <a:spcBef>
                <a:spcPct val="0"/>
              </a:spcBef>
              <a:spcAft>
                <a:spcPct val="0"/>
              </a:spcAft>
              <a:buNone/>
              <a:defRPr/>
            </a:pPr>
            <a:endParaRPr lang="en-US" altLang="en-US" sz="1350" b="1" dirty="0">
              <a:solidFill>
                <a:srgbClr val="FFFFFF"/>
              </a:solidFill>
              <a:latin typeface="+mn-lt"/>
            </a:endParaRPr>
          </a:p>
        </p:txBody>
      </p:sp>
      <p:sp>
        <p:nvSpPr>
          <p:cNvPr id="19" name="Text Box 5">
            <a:extLst>
              <a:ext uri="{FF2B5EF4-FFF2-40B4-BE49-F238E27FC236}">
                <a16:creationId xmlns:a16="http://schemas.microsoft.com/office/drawing/2014/main" id="{7432F77F-EB6D-7B40-96C2-5A9DCDA74193}"/>
              </a:ext>
            </a:extLst>
          </p:cNvPr>
          <p:cNvSpPr txBox="1">
            <a:spLocks noChangeArrowheads="1"/>
          </p:cNvSpPr>
          <p:nvPr/>
        </p:nvSpPr>
        <p:spPr bwMode="auto">
          <a:xfrm>
            <a:off x="62407" y="2556615"/>
            <a:ext cx="1485900" cy="216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base" hangingPunct="1">
              <a:spcBef>
                <a:spcPct val="0"/>
              </a:spcBef>
              <a:spcAft>
                <a:spcPct val="0"/>
              </a:spcAft>
              <a:buNone/>
              <a:defRPr/>
            </a:pPr>
            <a:r>
              <a:rPr lang="en-US" altLang="en-US" sz="1350" b="1" u="sng" dirty="0">
                <a:solidFill>
                  <a:srgbClr val="FFFFFF"/>
                </a:solidFill>
                <a:latin typeface="+mn-lt"/>
              </a:rPr>
              <a:t>Undergrads</a:t>
            </a:r>
          </a:p>
          <a:p>
            <a:pPr eaLnBrk="1" fontAlgn="base" hangingPunct="1">
              <a:spcBef>
                <a:spcPct val="0"/>
              </a:spcBef>
              <a:spcAft>
                <a:spcPct val="0"/>
              </a:spcAft>
              <a:buNone/>
              <a:defRPr/>
            </a:pPr>
            <a:r>
              <a:rPr lang="en-US" altLang="en-US" sz="1350" b="1" dirty="0">
                <a:solidFill>
                  <a:srgbClr val="FFFFFF"/>
                </a:solidFill>
                <a:latin typeface="+mn-lt"/>
              </a:rPr>
              <a:t>Adrienne Chen</a:t>
            </a:r>
          </a:p>
          <a:p>
            <a:pPr eaLnBrk="1" fontAlgn="base" hangingPunct="1">
              <a:spcBef>
                <a:spcPct val="0"/>
              </a:spcBef>
              <a:spcAft>
                <a:spcPct val="0"/>
              </a:spcAft>
              <a:buNone/>
              <a:defRPr/>
            </a:pPr>
            <a:r>
              <a:rPr lang="en-US" altLang="en-US" sz="1350" b="1" dirty="0">
                <a:solidFill>
                  <a:prstClr val="white"/>
                </a:solidFill>
                <a:latin typeface="+mn-lt"/>
              </a:rPr>
              <a:t>Joyce Wang</a:t>
            </a:r>
          </a:p>
          <a:p>
            <a:pPr eaLnBrk="1" hangingPunct="1">
              <a:spcBef>
                <a:spcPct val="0"/>
              </a:spcBef>
              <a:buNone/>
              <a:defRPr/>
            </a:pPr>
            <a:r>
              <a:rPr lang="en-US" altLang="en-US" sz="1350" b="1" dirty="0">
                <a:solidFill>
                  <a:srgbClr val="FFFFFF"/>
                </a:solidFill>
                <a:latin typeface="+mn-lt"/>
              </a:rPr>
              <a:t>Raphael</a:t>
            </a:r>
          </a:p>
          <a:p>
            <a:pPr eaLnBrk="1" hangingPunct="1">
              <a:spcBef>
                <a:spcPct val="0"/>
              </a:spcBef>
              <a:buNone/>
              <a:defRPr/>
            </a:pPr>
            <a:r>
              <a:rPr lang="en-US" altLang="en-US" sz="1350" b="1" dirty="0">
                <a:solidFill>
                  <a:srgbClr val="FFFFFF"/>
                </a:solidFill>
                <a:latin typeface="+mn-lt"/>
              </a:rPr>
              <a:t>Chernoff</a:t>
            </a:r>
            <a:endParaRPr lang="en-US" altLang="en-US" sz="1350" b="1" dirty="0">
              <a:solidFill>
                <a:prstClr val="white"/>
              </a:solidFill>
              <a:latin typeface="+mn-lt"/>
            </a:endParaRPr>
          </a:p>
          <a:p>
            <a:pPr eaLnBrk="1" fontAlgn="base" hangingPunct="1">
              <a:spcBef>
                <a:spcPct val="0"/>
              </a:spcBef>
              <a:spcAft>
                <a:spcPct val="0"/>
              </a:spcAft>
              <a:buNone/>
              <a:defRPr/>
            </a:pPr>
            <a:r>
              <a:rPr lang="en-US" altLang="en-US" sz="1350" b="1" dirty="0" err="1">
                <a:solidFill>
                  <a:srgbClr val="FFFFFF"/>
                </a:solidFill>
                <a:latin typeface="+mn-lt"/>
              </a:rPr>
              <a:t>Jeong</a:t>
            </a:r>
            <a:r>
              <a:rPr lang="en-US" altLang="en-US" sz="1350" b="1" dirty="0">
                <a:solidFill>
                  <a:srgbClr val="FFFFFF"/>
                </a:solidFill>
                <a:latin typeface="+mn-lt"/>
              </a:rPr>
              <a:t> Han</a:t>
            </a:r>
          </a:p>
          <a:p>
            <a:pPr eaLnBrk="1" fontAlgn="base" hangingPunct="1">
              <a:spcBef>
                <a:spcPct val="0"/>
              </a:spcBef>
              <a:spcAft>
                <a:spcPct val="0"/>
              </a:spcAft>
              <a:buNone/>
              <a:defRPr/>
            </a:pPr>
            <a:r>
              <a:rPr lang="en-US" altLang="en-US" sz="1350" b="1" dirty="0">
                <a:solidFill>
                  <a:srgbClr val="FFFFFF"/>
                </a:solidFill>
                <a:latin typeface="+mn-lt"/>
              </a:rPr>
              <a:t>Grace Gu</a:t>
            </a:r>
          </a:p>
          <a:p>
            <a:pPr eaLnBrk="1" fontAlgn="base" hangingPunct="1">
              <a:spcBef>
                <a:spcPct val="0"/>
              </a:spcBef>
              <a:spcAft>
                <a:spcPct val="0"/>
              </a:spcAft>
              <a:buNone/>
              <a:defRPr/>
            </a:pPr>
            <a:endParaRPr lang="en-US" altLang="en-US" sz="1350" b="1" dirty="0">
              <a:solidFill>
                <a:srgbClr val="FFFFFF"/>
              </a:solidFill>
              <a:latin typeface="+mn-lt"/>
            </a:endParaRPr>
          </a:p>
          <a:p>
            <a:pPr eaLnBrk="1" fontAlgn="base" hangingPunct="1">
              <a:spcBef>
                <a:spcPct val="0"/>
              </a:spcBef>
              <a:spcAft>
                <a:spcPct val="0"/>
              </a:spcAft>
              <a:buNone/>
              <a:defRPr/>
            </a:pPr>
            <a:endParaRPr lang="en-US" altLang="en-US" sz="1350" b="1" dirty="0">
              <a:solidFill>
                <a:srgbClr val="FFFFFF"/>
              </a:solidFill>
              <a:latin typeface="+mn-lt"/>
            </a:endParaRPr>
          </a:p>
          <a:p>
            <a:pPr eaLnBrk="1" fontAlgn="base" hangingPunct="1">
              <a:spcBef>
                <a:spcPct val="0"/>
              </a:spcBef>
              <a:spcAft>
                <a:spcPct val="0"/>
              </a:spcAft>
              <a:buNone/>
              <a:defRPr/>
            </a:pPr>
            <a:endParaRPr lang="en-US" altLang="en-US" sz="1350" b="1" dirty="0">
              <a:solidFill>
                <a:srgbClr val="FFFFFF"/>
              </a:solidFill>
              <a:latin typeface="+mn-lt"/>
            </a:endParaRPr>
          </a:p>
        </p:txBody>
      </p:sp>
      <p:sp>
        <p:nvSpPr>
          <p:cNvPr id="21" name="Text Box 5">
            <a:extLst>
              <a:ext uri="{FF2B5EF4-FFF2-40B4-BE49-F238E27FC236}">
                <a16:creationId xmlns:a16="http://schemas.microsoft.com/office/drawing/2014/main" id="{BE1D41CB-453E-AC4B-B191-FBB3FB5BF5D6}"/>
              </a:ext>
            </a:extLst>
          </p:cNvPr>
          <p:cNvSpPr txBox="1">
            <a:spLocks noChangeArrowheads="1"/>
          </p:cNvSpPr>
          <p:nvPr/>
        </p:nvSpPr>
        <p:spPr bwMode="auto">
          <a:xfrm>
            <a:off x="62408" y="4591679"/>
            <a:ext cx="1531937" cy="715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base" hangingPunct="1">
              <a:spcBef>
                <a:spcPct val="0"/>
              </a:spcBef>
              <a:spcAft>
                <a:spcPct val="0"/>
              </a:spcAft>
              <a:buNone/>
              <a:defRPr/>
            </a:pPr>
            <a:r>
              <a:rPr lang="en-US" altLang="en-US" sz="1350" b="1" u="sng" dirty="0">
                <a:solidFill>
                  <a:srgbClr val="FFFFFF"/>
                </a:solidFill>
                <a:latin typeface="Calibri" panose="020F0502020204030204" pitchFamily="34" charset="0"/>
              </a:rPr>
              <a:t>Reagents</a:t>
            </a:r>
          </a:p>
          <a:p>
            <a:pPr eaLnBrk="1" fontAlgn="base" hangingPunct="1">
              <a:spcBef>
                <a:spcPct val="0"/>
              </a:spcBef>
              <a:spcAft>
                <a:spcPct val="0"/>
              </a:spcAft>
              <a:buNone/>
              <a:defRPr/>
            </a:pPr>
            <a:r>
              <a:rPr lang="en-US" altLang="en-US" sz="1350" b="1" dirty="0">
                <a:solidFill>
                  <a:srgbClr val="FFFFFF"/>
                </a:solidFill>
                <a:latin typeface="Calibri" panose="020F0502020204030204" pitchFamily="34" charset="0"/>
              </a:rPr>
              <a:t>Jack Bateman</a:t>
            </a:r>
          </a:p>
          <a:p>
            <a:pPr eaLnBrk="1" fontAlgn="base" hangingPunct="1">
              <a:spcBef>
                <a:spcPct val="0"/>
              </a:spcBef>
              <a:spcAft>
                <a:spcPct val="0"/>
              </a:spcAft>
              <a:buNone/>
              <a:defRPr/>
            </a:pPr>
            <a:endParaRPr lang="en-US" altLang="en-US" sz="1350" b="1" dirty="0">
              <a:solidFill>
                <a:srgbClr val="FFFFFF"/>
              </a:solidFill>
              <a:latin typeface="Calibri" panose="020F0502020204030204" pitchFamily="34" charset="0"/>
            </a:endParaRPr>
          </a:p>
        </p:txBody>
      </p:sp>
      <p:sp>
        <p:nvSpPr>
          <p:cNvPr id="24" name="TextBox 23">
            <a:extLst>
              <a:ext uri="{FF2B5EF4-FFF2-40B4-BE49-F238E27FC236}">
                <a16:creationId xmlns:a16="http://schemas.microsoft.com/office/drawing/2014/main" id="{370E157A-A6D5-3146-9FC9-1C0E24B494BB}"/>
              </a:ext>
            </a:extLst>
          </p:cNvPr>
          <p:cNvSpPr txBox="1"/>
          <p:nvPr/>
        </p:nvSpPr>
        <p:spPr>
          <a:xfrm>
            <a:off x="2702043" y="21050"/>
            <a:ext cx="4610082" cy="461665"/>
          </a:xfrm>
          <a:prstGeom prst="rect">
            <a:avLst/>
          </a:prstGeom>
          <a:noFill/>
        </p:spPr>
        <p:txBody>
          <a:bodyPr wrap="square" rtlCol="0">
            <a:spAutoFit/>
          </a:bodyPr>
          <a:lstStyle/>
          <a:p>
            <a:pPr algn="ctr" defTabSz="514350">
              <a:defRPr/>
            </a:pPr>
            <a:r>
              <a:rPr lang="en-US" sz="2400" b="1" dirty="0">
                <a:solidFill>
                  <a:prstClr val="white"/>
                </a:solidFill>
                <a:cs typeface="Arial" panose="020B0604020202020204" pitchFamily="34" charset="0"/>
              </a:rPr>
              <a:t>The Johnston Lab</a:t>
            </a:r>
          </a:p>
        </p:txBody>
      </p:sp>
      <p:sp>
        <p:nvSpPr>
          <p:cNvPr id="12" name="TextBox 11">
            <a:extLst>
              <a:ext uri="{FF2B5EF4-FFF2-40B4-BE49-F238E27FC236}">
                <a16:creationId xmlns:a16="http://schemas.microsoft.com/office/drawing/2014/main" id="{61E0343F-4E79-1848-8F2C-D3E5FFB3C0C4}"/>
              </a:ext>
            </a:extLst>
          </p:cNvPr>
          <p:cNvSpPr txBox="1"/>
          <p:nvPr/>
        </p:nvSpPr>
        <p:spPr>
          <a:xfrm>
            <a:off x="7209298" y="619816"/>
            <a:ext cx="1095172" cy="577081"/>
          </a:xfrm>
          <a:prstGeom prst="rect">
            <a:avLst/>
          </a:prstGeom>
          <a:noFill/>
        </p:spPr>
        <p:txBody>
          <a:bodyPr wrap="none" rtlCol="0">
            <a:spAutoFit/>
          </a:bodyPr>
          <a:lstStyle/>
          <a:p>
            <a:pPr fontAlgn="base">
              <a:spcBef>
                <a:spcPct val="0"/>
              </a:spcBef>
              <a:spcAft>
                <a:spcPct val="0"/>
              </a:spcAft>
              <a:defRPr/>
            </a:pPr>
            <a:r>
              <a:rPr lang="en-US" altLang="en-US" sz="1050" b="1" u="sng" dirty="0">
                <a:solidFill>
                  <a:srgbClr val="FFFFFF"/>
                </a:solidFill>
              </a:rPr>
              <a:t>Techs</a:t>
            </a:r>
          </a:p>
          <a:p>
            <a:pPr fontAlgn="base">
              <a:spcBef>
                <a:spcPct val="0"/>
              </a:spcBef>
              <a:spcAft>
                <a:spcPct val="0"/>
              </a:spcAft>
              <a:defRPr/>
            </a:pPr>
            <a:r>
              <a:rPr lang="en-US" altLang="en-US" sz="1050" b="1" dirty="0" err="1">
                <a:solidFill>
                  <a:srgbClr val="FFFFFF"/>
                </a:solidFill>
              </a:rPr>
              <a:t>Yaniris</a:t>
            </a:r>
            <a:r>
              <a:rPr lang="en-US" altLang="en-US" sz="1050" b="1" dirty="0">
                <a:solidFill>
                  <a:srgbClr val="FFFFFF"/>
                </a:solidFill>
              </a:rPr>
              <a:t> Molina</a:t>
            </a:r>
          </a:p>
          <a:p>
            <a:endParaRPr lang="en-US" sz="1050" dirty="0"/>
          </a:p>
        </p:txBody>
      </p:sp>
      <p:sp>
        <p:nvSpPr>
          <p:cNvPr id="13" name="TextBox 12">
            <a:extLst>
              <a:ext uri="{FF2B5EF4-FFF2-40B4-BE49-F238E27FC236}">
                <a16:creationId xmlns:a16="http://schemas.microsoft.com/office/drawing/2014/main" id="{60032642-197A-DF45-81A3-ABB269364A6C}"/>
              </a:ext>
            </a:extLst>
          </p:cNvPr>
          <p:cNvSpPr txBox="1"/>
          <p:nvPr/>
        </p:nvSpPr>
        <p:spPr>
          <a:xfrm>
            <a:off x="94878" y="1867098"/>
            <a:ext cx="886781" cy="577081"/>
          </a:xfrm>
          <a:prstGeom prst="rect">
            <a:avLst/>
          </a:prstGeom>
          <a:noFill/>
        </p:spPr>
        <p:txBody>
          <a:bodyPr wrap="none" rtlCol="0">
            <a:spAutoFit/>
          </a:bodyPr>
          <a:lstStyle/>
          <a:p>
            <a:pPr fontAlgn="base">
              <a:spcBef>
                <a:spcPct val="0"/>
              </a:spcBef>
              <a:spcAft>
                <a:spcPct val="0"/>
              </a:spcAft>
              <a:defRPr/>
            </a:pPr>
            <a:r>
              <a:rPr lang="en-US" altLang="en-US" sz="1050" b="1" u="sng" dirty="0">
                <a:solidFill>
                  <a:srgbClr val="FFFFFF"/>
                </a:solidFill>
              </a:rPr>
              <a:t>Postdocs</a:t>
            </a:r>
          </a:p>
          <a:p>
            <a:r>
              <a:rPr lang="en-US" sz="1050" b="1" dirty="0">
                <a:solidFill>
                  <a:schemeClr val="bg1"/>
                </a:solidFill>
              </a:rPr>
              <a:t>Jo Hagen</a:t>
            </a:r>
          </a:p>
          <a:p>
            <a:r>
              <a:rPr lang="en-US" sz="1050" b="1" dirty="0">
                <a:solidFill>
                  <a:schemeClr val="bg1"/>
                </a:solidFill>
              </a:rPr>
              <a:t>Ali Ordway</a:t>
            </a:r>
          </a:p>
        </p:txBody>
      </p:sp>
      <p:sp>
        <p:nvSpPr>
          <p:cNvPr id="2" name="Rectangle 1">
            <a:extLst>
              <a:ext uri="{FF2B5EF4-FFF2-40B4-BE49-F238E27FC236}">
                <a16:creationId xmlns:a16="http://schemas.microsoft.com/office/drawing/2014/main" id="{40112E36-4524-6D4B-B496-1BD3757B4903}"/>
              </a:ext>
            </a:extLst>
          </p:cNvPr>
          <p:cNvSpPr/>
          <p:nvPr/>
        </p:nvSpPr>
        <p:spPr>
          <a:xfrm>
            <a:off x="7283981" y="1543933"/>
            <a:ext cx="1485900" cy="1223412"/>
          </a:xfrm>
          <a:prstGeom prst="rect">
            <a:avLst/>
          </a:prstGeom>
        </p:spPr>
        <p:txBody>
          <a:bodyPr wrap="square">
            <a:spAutoFit/>
          </a:bodyPr>
          <a:lstStyle/>
          <a:p>
            <a:pPr fontAlgn="base">
              <a:spcBef>
                <a:spcPct val="0"/>
              </a:spcBef>
              <a:spcAft>
                <a:spcPct val="0"/>
              </a:spcAft>
              <a:defRPr/>
            </a:pPr>
            <a:r>
              <a:rPr lang="en-US" altLang="en-US" sz="1050" b="1" u="sng" dirty="0">
                <a:solidFill>
                  <a:srgbClr val="FFFFFF"/>
                </a:solidFill>
              </a:rPr>
              <a:t>Alumni</a:t>
            </a:r>
          </a:p>
          <a:p>
            <a:pPr fontAlgn="base">
              <a:spcBef>
                <a:spcPct val="0"/>
              </a:spcBef>
              <a:spcAft>
                <a:spcPct val="0"/>
              </a:spcAft>
              <a:defRPr/>
            </a:pPr>
            <a:r>
              <a:rPr lang="en-US" altLang="en-US" sz="1050" b="1" dirty="0">
                <a:solidFill>
                  <a:srgbClr val="FFFFFF"/>
                </a:solidFill>
              </a:rPr>
              <a:t>Kayla </a:t>
            </a:r>
            <a:r>
              <a:rPr lang="en-US" altLang="en-US" sz="1050" b="1" dirty="0" err="1">
                <a:solidFill>
                  <a:srgbClr val="FFFFFF"/>
                </a:solidFill>
              </a:rPr>
              <a:t>Viets</a:t>
            </a:r>
            <a:endParaRPr lang="en-US" altLang="en-US" sz="1050" b="1" dirty="0">
              <a:solidFill>
                <a:srgbClr val="FFFFFF"/>
              </a:solidFill>
            </a:endParaRPr>
          </a:p>
          <a:p>
            <a:pPr fontAlgn="base">
              <a:spcBef>
                <a:spcPct val="0"/>
              </a:spcBef>
              <a:spcAft>
                <a:spcPct val="0"/>
              </a:spcAft>
              <a:defRPr/>
            </a:pPr>
            <a:r>
              <a:rPr lang="en-US" altLang="en-US" sz="1050" b="1" dirty="0">
                <a:solidFill>
                  <a:srgbClr val="FFFFFF"/>
                </a:solidFill>
              </a:rPr>
              <a:t>Kiara Eldred</a:t>
            </a:r>
          </a:p>
          <a:p>
            <a:pPr fontAlgn="base">
              <a:spcBef>
                <a:spcPct val="0"/>
              </a:spcBef>
              <a:spcAft>
                <a:spcPct val="0"/>
              </a:spcAft>
              <a:defRPr/>
            </a:pPr>
            <a:r>
              <a:rPr lang="en-US" altLang="en-US" sz="1050" b="1" dirty="0" err="1">
                <a:solidFill>
                  <a:srgbClr val="FFFFFF"/>
                </a:solidFill>
              </a:rPr>
              <a:t>Caity</a:t>
            </a:r>
            <a:r>
              <a:rPr lang="en-US" altLang="en-US" sz="1050" b="1" dirty="0">
                <a:solidFill>
                  <a:srgbClr val="FFFFFF"/>
                </a:solidFill>
              </a:rPr>
              <a:t> Anderson</a:t>
            </a:r>
          </a:p>
          <a:p>
            <a:pPr fontAlgn="base">
              <a:spcBef>
                <a:spcPct val="0"/>
              </a:spcBef>
              <a:spcAft>
                <a:spcPct val="0"/>
              </a:spcAft>
              <a:defRPr/>
            </a:pPr>
            <a:r>
              <a:rPr lang="en-US" altLang="en-US" sz="1050" b="1" dirty="0">
                <a:solidFill>
                  <a:srgbClr val="FFFFFF"/>
                </a:solidFill>
              </a:rPr>
              <a:t>Sang Tran </a:t>
            </a:r>
          </a:p>
          <a:p>
            <a:pPr fontAlgn="base">
              <a:spcBef>
                <a:spcPct val="0"/>
              </a:spcBef>
              <a:spcAft>
                <a:spcPct val="0"/>
              </a:spcAft>
              <a:defRPr/>
            </a:pPr>
            <a:r>
              <a:rPr lang="en-US" altLang="en-US" sz="1050" b="1" dirty="0">
                <a:solidFill>
                  <a:srgbClr val="FFFFFF"/>
                </a:solidFill>
              </a:rPr>
              <a:t>Akin </a:t>
            </a:r>
            <a:r>
              <a:rPr lang="en-US" altLang="en-US" sz="1050" b="1" dirty="0" err="1">
                <a:solidFill>
                  <a:srgbClr val="FFFFFF"/>
                </a:solidFill>
              </a:rPr>
              <a:t>Sogunro</a:t>
            </a:r>
            <a:endParaRPr lang="en-US" altLang="en-US" sz="1050" b="1" dirty="0">
              <a:solidFill>
                <a:srgbClr val="FFFFFF"/>
              </a:solidFill>
            </a:endParaRPr>
          </a:p>
          <a:p>
            <a:pPr fontAlgn="base">
              <a:spcBef>
                <a:spcPct val="0"/>
              </a:spcBef>
              <a:spcAft>
                <a:spcPct val="0"/>
              </a:spcAft>
              <a:defRPr/>
            </a:pPr>
            <a:r>
              <a:rPr lang="en-US" altLang="en-US" sz="1050" b="1" dirty="0">
                <a:solidFill>
                  <a:srgbClr val="FFFFFF"/>
                </a:solidFill>
              </a:rPr>
              <a:t>Mini Yuan</a:t>
            </a:r>
          </a:p>
        </p:txBody>
      </p:sp>
      <p:pic>
        <p:nvPicPr>
          <p:cNvPr id="4" name="Picture 3" descr="A group of people standing in front of a crowd posing for the camera&#10;&#10;Description automatically generated">
            <a:extLst>
              <a:ext uri="{FF2B5EF4-FFF2-40B4-BE49-F238E27FC236}">
                <a16:creationId xmlns:a16="http://schemas.microsoft.com/office/drawing/2014/main" id="{52C514ED-8A90-9F48-BA5E-B7D6F47F905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702043" y="481927"/>
            <a:ext cx="4314983" cy="2863478"/>
          </a:xfrm>
          <a:prstGeom prst="rect">
            <a:avLst/>
          </a:prstGeom>
        </p:spPr>
      </p:pic>
      <p:pic>
        <p:nvPicPr>
          <p:cNvPr id="5" name="Picture 4" descr="A close up of a sign&#10;&#10;Description automatically generated">
            <a:extLst>
              <a:ext uri="{FF2B5EF4-FFF2-40B4-BE49-F238E27FC236}">
                <a16:creationId xmlns:a16="http://schemas.microsoft.com/office/drawing/2014/main" id="{6DC28955-69CB-8B48-9538-34F28273D95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3201" y="3781312"/>
            <a:ext cx="1098438" cy="670009"/>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0C4E3A94-2704-E344-B387-24B4B9A85523}"/>
              </a:ext>
            </a:extLst>
          </p:cNvPr>
          <p:cNvPicPr>
            <a:picLocks noChangeAspect="1"/>
          </p:cNvPicPr>
          <p:nvPr/>
        </p:nvPicPr>
        <p:blipFill>
          <a:blip r:embed="rId5"/>
          <a:stretch>
            <a:fillRect/>
          </a:stretch>
        </p:blipFill>
        <p:spPr>
          <a:xfrm>
            <a:off x="2190237" y="3773949"/>
            <a:ext cx="3032964" cy="692498"/>
          </a:xfrm>
          <a:prstGeom prst="rect">
            <a:avLst/>
          </a:prstGeom>
        </p:spPr>
      </p:pic>
      <p:pic>
        <p:nvPicPr>
          <p:cNvPr id="15" name="Picture 14" descr="A group of people standing in front of a crowd posing for the camera&#10;&#10;Description automatically generated">
            <a:extLst>
              <a:ext uri="{FF2B5EF4-FFF2-40B4-BE49-F238E27FC236}">
                <a16:creationId xmlns:a16="http://schemas.microsoft.com/office/drawing/2014/main" id="{18CB2127-3311-8741-AD27-46AF384AF3C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687438" y="435359"/>
            <a:ext cx="4314983" cy="2863478"/>
          </a:xfrm>
          <a:prstGeom prst="rect">
            <a:avLst/>
          </a:prstGeom>
        </p:spPr>
      </p:pic>
      <p:sp>
        <p:nvSpPr>
          <p:cNvPr id="16" name="TextBox 15">
            <a:extLst>
              <a:ext uri="{FF2B5EF4-FFF2-40B4-BE49-F238E27FC236}">
                <a16:creationId xmlns:a16="http://schemas.microsoft.com/office/drawing/2014/main" id="{DFDF0807-9313-4C40-BC45-64A551854A2E}"/>
              </a:ext>
            </a:extLst>
          </p:cNvPr>
          <p:cNvSpPr txBox="1"/>
          <p:nvPr/>
        </p:nvSpPr>
        <p:spPr>
          <a:xfrm>
            <a:off x="6461818" y="4292241"/>
            <a:ext cx="2764465" cy="738664"/>
          </a:xfrm>
          <a:prstGeom prst="rect">
            <a:avLst/>
          </a:prstGeom>
          <a:noFill/>
        </p:spPr>
        <p:txBody>
          <a:bodyPr wrap="square" rtlCol="0">
            <a:spAutoFit/>
          </a:bodyPr>
          <a:lstStyle/>
          <a:p>
            <a:r>
              <a:rPr lang="en-US" dirty="0">
                <a:solidFill>
                  <a:schemeClr val="bg1"/>
                </a:solidFill>
              </a:rPr>
              <a:t>Code Availability: https://</a:t>
            </a:r>
            <a:r>
              <a:rPr lang="en-US" dirty="0" err="1">
                <a:solidFill>
                  <a:schemeClr val="bg1"/>
                </a:solidFill>
              </a:rPr>
              <a:t>github.com</a:t>
            </a:r>
            <a:r>
              <a:rPr lang="en-US" dirty="0">
                <a:solidFill>
                  <a:schemeClr val="bg1"/>
                </a:solidFill>
              </a:rPr>
              <a:t>/</a:t>
            </a:r>
            <a:r>
              <a:rPr lang="en-US" dirty="0" err="1">
                <a:solidFill>
                  <a:schemeClr val="bg1"/>
                </a:solidFill>
              </a:rPr>
              <a:t>ATiredVegan</a:t>
            </a:r>
            <a:r>
              <a:rPr lang="en-US" dirty="0">
                <a:solidFill>
                  <a:schemeClr val="bg1"/>
                </a:solidFill>
              </a:rPr>
              <a:t>/</a:t>
            </a:r>
            <a:r>
              <a:rPr lang="en-US" dirty="0" err="1">
                <a:solidFill>
                  <a:schemeClr val="bg1"/>
                </a:solidFill>
              </a:rPr>
              <a:t>Johnston_lab</a:t>
            </a:r>
            <a:endParaRPr lang="en-US" dirty="0">
              <a:solidFill>
                <a:schemeClr val="bg1"/>
              </a:solidFill>
            </a:endParaRPr>
          </a:p>
        </p:txBody>
      </p:sp>
    </p:spTree>
    <p:extLst>
      <p:ext uri="{BB962C8B-B14F-4D97-AF65-F5344CB8AC3E}">
        <p14:creationId xmlns:p14="http://schemas.microsoft.com/office/powerpoint/2010/main" val="413704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AC9B-B122-FC48-9900-838745EF564D}"/>
              </a:ext>
            </a:extLst>
          </p:cNvPr>
          <p:cNvPicPr>
            <a:picLocks noChangeAspect="1"/>
          </p:cNvPicPr>
          <p:nvPr/>
        </p:nvPicPr>
        <p:blipFill>
          <a:blip r:embed="rId3"/>
          <a:stretch>
            <a:fillRect/>
          </a:stretch>
        </p:blipFill>
        <p:spPr>
          <a:xfrm>
            <a:off x="592694" y="821673"/>
            <a:ext cx="7541701" cy="3517684"/>
          </a:xfrm>
          <a:prstGeom prst="rect">
            <a:avLst/>
          </a:prstGeom>
          <a:ln>
            <a:noFill/>
          </a:ln>
        </p:spPr>
      </p:pic>
      <p:sp>
        <p:nvSpPr>
          <p:cNvPr id="11" name="Title 1">
            <a:extLst>
              <a:ext uri="{FF2B5EF4-FFF2-40B4-BE49-F238E27FC236}">
                <a16:creationId xmlns:a16="http://schemas.microsoft.com/office/drawing/2014/main" id="{707229EB-9DF1-C34D-A047-C05132682F11}"/>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6" name="Rectangle 5">
            <a:extLst>
              <a:ext uri="{FF2B5EF4-FFF2-40B4-BE49-F238E27FC236}">
                <a16:creationId xmlns:a16="http://schemas.microsoft.com/office/drawing/2014/main" id="{0D8FDA90-F6B1-A746-AFCA-1E8FB920AFBA}"/>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9" name="Rectangle 8">
            <a:extLst>
              <a:ext uri="{FF2B5EF4-FFF2-40B4-BE49-F238E27FC236}">
                <a16:creationId xmlns:a16="http://schemas.microsoft.com/office/drawing/2014/main" id="{D19FCF39-AFBD-CE4F-B684-AB51355276A3}"/>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2" name="Left Bracket 11">
            <a:extLst>
              <a:ext uri="{FF2B5EF4-FFF2-40B4-BE49-F238E27FC236}">
                <a16:creationId xmlns:a16="http://schemas.microsoft.com/office/drawing/2014/main" id="{BD903380-E969-6440-A710-6A43750D0696}"/>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3" name="Left Bracket 12">
            <a:extLst>
              <a:ext uri="{FF2B5EF4-FFF2-40B4-BE49-F238E27FC236}">
                <a16:creationId xmlns:a16="http://schemas.microsoft.com/office/drawing/2014/main" id="{6FCCACB2-6749-2645-B737-5AEFE1A217E8}"/>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 name="Title 1">
            <a:extLst>
              <a:ext uri="{FF2B5EF4-FFF2-40B4-BE49-F238E27FC236}">
                <a16:creationId xmlns:a16="http://schemas.microsoft.com/office/drawing/2014/main" id="{0C131470-A84D-D148-813A-6F0662DF4B0D}"/>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15" name="Title 1">
            <a:extLst>
              <a:ext uri="{FF2B5EF4-FFF2-40B4-BE49-F238E27FC236}">
                <a16:creationId xmlns:a16="http://schemas.microsoft.com/office/drawing/2014/main" id="{EDAD66AD-265B-6C42-A726-81EF99D92567}"/>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17" name="Rectangle 16">
            <a:extLst>
              <a:ext uri="{FF2B5EF4-FFF2-40B4-BE49-F238E27FC236}">
                <a16:creationId xmlns:a16="http://schemas.microsoft.com/office/drawing/2014/main" id="{1350D5DA-9E19-C84D-896D-4A1E944708FA}"/>
              </a:ext>
            </a:extLst>
          </p:cNvPr>
          <p:cNvSpPr/>
          <p:nvPr/>
        </p:nvSpPr>
        <p:spPr>
          <a:xfrm>
            <a:off x="5888333" y="738122"/>
            <a:ext cx="1511952"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Undifferentiated</a:t>
            </a:r>
          </a:p>
        </p:txBody>
      </p:sp>
    </p:spTree>
    <p:extLst>
      <p:ext uri="{BB962C8B-B14F-4D97-AF65-F5344CB8AC3E}">
        <p14:creationId xmlns:p14="http://schemas.microsoft.com/office/powerpoint/2010/main" val="254494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E2663D-BEFD-CC49-BE1F-68862F968F01}"/>
              </a:ext>
            </a:extLst>
          </p:cNvPr>
          <p:cNvPicPr>
            <a:picLocks noChangeAspect="1"/>
          </p:cNvPicPr>
          <p:nvPr/>
        </p:nvPicPr>
        <p:blipFill>
          <a:blip r:embed="rId3"/>
          <a:stretch>
            <a:fillRect/>
          </a:stretch>
        </p:blipFill>
        <p:spPr>
          <a:xfrm>
            <a:off x="592693" y="821673"/>
            <a:ext cx="7541701" cy="3517684"/>
          </a:xfrm>
          <a:prstGeom prst="rect">
            <a:avLst/>
          </a:prstGeom>
        </p:spPr>
      </p:pic>
      <p:sp>
        <p:nvSpPr>
          <p:cNvPr id="12" name="Title 1">
            <a:extLst>
              <a:ext uri="{FF2B5EF4-FFF2-40B4-BE49-F238E27FC236}">
                <a16:creationId xmlns:a16="http://schemas.microsoft.com/office/drawing/2014/main" id="{7E0D41BE-CDDF-924E-AE9B-16F0FDA76505}"/>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14" name="Rectangle 13">
            <a:extLst>
              <a:ext uri="{FF2B5EF4-FFF2-40B4-BE49-F238E27FC236}">
                <a16:creationId xmlns:a16="http://schemas.microsoft.com/office/drawing/2014/main" id="{6BACA597-7CA2-8D4F-ADDC-5BC8BD6D1336}"/>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5" name="Rectangle 14">
            <a:extLst>
              <a:ext uri="{FF2B5EF4-FFF2-40B4-BE49-F238E27FC236}">
                <a16:creationId xmlns:a16="http://schemas.microsoft.com/office/drawing/2014/main" id="{C21013F1-BB35-0D4B-9C65-ECEFD7CED9E8}"/>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6" name="Left Bracket 15">
            <a:extLst>
              <a:ext uri="{FF2B5EF4-FFF2-40B4-BE49-F238E27FC236}">
                <a16:creationId xmlns:a16="http://schemas.microsoft.com/office/drawing/2014/main" id="{3680C91C-2CD0-2442-A875-343D9729828B}"/>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7" name="Left Bracket 16">
            <a:extLst>
              <a:ext uri="{FF2B5EF4-FFF2-40B4-BE49-F238E27FC236}">
                <a16:creationId xmlns:a16="http://schemas.microsoft.com/office/drawing/2014/main" id="{6CDEBDDF-5814-AC43-8EAA-5982553CD32A}"/>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8" name="Title 1">
            <a:extLst>
              <a:ext uri="{FF2B5EF4-FFF2-40B4-BE49-F238E27FC236}">
                <a16:creationId xmlns:a16="http://schemas.microsoft.com/office/drawing/2014/main" id="{C26A7E28-B081-C745-8CBC-146634EE0569}"/>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19" name="Title 1">
            <a:extLst>
              <a:ext uri="{FF2B5EF4-FFF2-40B4-BE49-F238E27FC236}">
                <a16:creationId xmlns:a16="http://schemas.microsoft.com/office/drawing/2014/main" id="{F511FBC2-25DC-D94D-9704-D3E4DA2E1CFC}"/>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cxnSp>
        <p:nvCxnSpPr>
          <p:cNvPr id="22" name="Straight Connector 21">
            <a:extLst>
              <a:ext uri="{FF2B5EF4-FFF2-40B4-BE49-F238E27FC236}">
                <a16:creationId xmlns:a16="http://schemas.microsoft.com/office/drawing/2014/main" id="{24662351-321E-F04D-9A8B-5EA7AF5D764C}"/>
              </a:ext>
            </a:extLst>
          </p:cNvPr>
          <p:cNvCxnSpPr>
            <a:cxnSpLocks/>
          </p:cNvCxnSpPr>
          <p:nvPr/>
        </p:nvCxnSpPr>
        <p:spPr>
          <a:xfrm>
            <a:off x="8112959" y="700088"/>
            <a:ext cx="0" cy="45005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0B213A2-A0FD-7E4C-8A18-AD8DA3F7B28A}"/>
              </a:ext>
            </a:extLst>
          </p:cNvPr>
          <p:cNvSpPr/>
          <p:nvPr/>
        </p:nvSpPr>
        <p:spPr>
          <a:xfrm>
            <a:off x="7895591" y="387049"/>
            <a:ext cx="434735" cy="300082"/>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MF</a:t>
            </a:r>
          </a:p>
        </p:txBody>
      </p:sp>
      <p:sp>
        <p:nvSpPr>
          <p:cNvPr id="24" name="Title 1">
            <a:extLst>
              <a:ext uri="{FF2B5EF4-FFF2-40B4-BE49-F238E27FC236}">
                <a16:creationId xmlns:a16="http://schemas.microsoft.com/office/drawing/2014/main" id="{E7F2A9AF-1EE5-E44E-A5AA-AC978DF542BE}"/>
              </a:ext>
            </a:extLst>
          </p:cNvPr>
          <p:cNvSpPr txBox="1">
            <a:spLocks/>
          </p:cNvSpPr>
          <p:nvPr/>
        </p:nvSpPr>
        <p:spPr>
          <a:xfrm>
            <a:off x="3917462"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
        <p:nvSpPr>
          <p:cNvPr id="20" name="Rectangle 19">
            <a:extLst>
              <a:ext uri="{FF2B5EF4-FFF2-40B4-BE49-F238E27FC236}">
                <a16:creationId xmlns:a16="http://schemas.microsoft.com/office/drawing/2014/main" id="{E7B0D63D-C380-9146-9AAF-C32F77C743BB}"/>
              </a:ext>
            </a:extLst>
          </p:cNvPr>
          <p:cNvSpPr/>
          <p:nvPr/>
        </p:nvSpPr>
        <p:spPr>
          <a:xfrm>
            <a:off x="5888333" y="738122"/>
            <a:ext cx="1511952"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Undifferentiated</a:t>
            </a:r>
          </a:p>
        </p:txBody>
      </p:sp>
    </p:spTree>
    <p:extLst>
      <p:ext uri="{BB962C8B-B14F-4D97-AF65-F5344CB8AC3E}">
        <p14:creationId xmlns:p14="http://schemas.microsoft.com/office/powerpoint/2010/main" val="4148637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9CF1C-C37F-A745-88ED-046C6A65D321}"/>
              </a:ext>
            </a:extLst>
          </p:cNvPr>
          <p:cNvPicPr>
            <a:picLocks noChangeAspect="1"/>
          </p:cNvPicPr>
          <p:nvPr/>
        </p:nvPicPr>
        <p:blipFill>
          <a:blip r:embed="rId3"/>
          <a:stretch>
            <a:fillRect/>
          </a:stretch>
        </p:blipFill>
        <p:spPr>
          <a:xfrm>
            <a:off x="592693" y="821673"/>
            <a:ext cx="7541701" cy="3517684"/>
          </a:xfrm>
          <a:prstGeom prst="rect">
            <a:avLst/>
          </a:prstGeom>
        </p:spPr>
      </p:pic>
      <p:sp>
        <p:nvSpPr>
          <p:cNvPr id="13" name="Title 1">
            <a:extLst>
              <a:ext uri="{FF2B5EF4-FFF2-40B4-BE49-F238E27FC236}">
                <a16:creationId xmlns:a16="http://schemas.microsoft.com/office/drawing/2014/main" id="{B9A98F5A-711F-B548-A6B1-1AA14ABF4FB4}"/>
              </a:ext>
            </a:extLst>
          </p:cNvPr>
          <p:cNvSpPr txBox="1">
            <a:spLocks/>
          </p:cNvSpPr>
          <p:nvPr/>
        </p:nvSpPr>
        <p:spPr>
          <a:xfrm>
            <a:off x="0" y="4724817"/>
            <a:ext cx="1399818" cy="41868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2400" b="1" i="1" dirty="0" err="1">
                <a:solidFill>
                  <a:srgbClr val="00FF00"/>
                </a:solidFill>
                <a:latin typeface="Helvetica" pitchFamily="2" charset="0"/>
              </a:rPr>
              <a:t>ss</a:t>
            </a:r>
            <a:r>
              <a:rPr lang="en-US" sz="2400" b="1" dirty="0">
                <a:solidFill>
                  <a:srgbClr val="00FF00"/>
                </a:solidFill>
                <a:latin typeface="Helvetica" pitchFamily="2" charset="0"/>
              </a:rPr>
              <a:t> RNA</a:t>
            </a:r>
          </a:p>
        </p:txBody>
      </p:sp>
      <p:sp>
        <p:nvSpPr>
          <p:cNvPr id="15" name="Rectangle 14">
            <a:extLst>
              <a:ext uri="{FF2B5EF4-FFF2-40B4-BE49-F238E27FC236}">
                <a16:creationId xmlns:a16="http://schemas.microsoft.com/office/drawing/2014/main" id="{FE0A647F-2F3B-5241-BEBF-E83A4DEEC451}"/>
              </a:ext>
            </a:extLst>
          </p:cNvPr>
          <p:cNvSpPr/>
          <p:nvPr/>
        </p:nvSpPr>
        <p:spPr>
          <a:xfrm>
            <a:off x="5435221" y="542498"/>
            <a:ext cx="2395182" cy="53226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6" name="Rectangle 15">
            <a:extLst>
              <a:ext uri="{FF2B5EF4-FFF2-40B4-BE49-F238E27FC236}">
                <a16:creationId xmlns:a16="http://schemas.microsoft.com/office/drawing/2014/main" id="{A30A553F-2AC9-B048-B954-9482E205D2D4}"/>
              </a:ext>
            </a:extLst>
          </p:cNvPr>
          <p:cNvSpPr/>
          <p:nvPr/>
        </p:nvSpPr>
        <p:spPr>
          <a:xfrm>
            <a:off x="5540729" y="4083886"/>
            <a:ext cx="2395182" cy="5322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7" name="Left Bracket 16">
            <a:extLst>
              <a:ext uri="{FF2B5EF4-FFF2-40B4-BE49-F238E27FC236}">
                <a16:creationId xmlns:a16="http://schemas.microsoft.com/office/drawing/2014/main" id="{4A643516-EDBB-134F-B259-66F92F6C5BED}"/>
              </a:ext>
            </a:extLst>
          </p:cNvPr>
          <p:cNvSpPr/>
          <p:nvPr/>
        </p:nvSpPr>
        <p:spPr>
          <a:xfrm rot="5400000">
            <a:off x="1358251" y="493793"/>
            <a:ext cx="114298" cy="1497838"/>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8" name="Left Bracket 17">
            <a:extLst>
              <a:ext uri="{FF2B5EF4-FFF2-40B4-BE49-F238E27FC236}">
                <a16:creationId xmlns:a16="http://schemas.microsoft.com/office/drawing/2014/main" id="{33F87550-CE92-FC41-B9B5-1EA542B9C7AF}"/>
              </a:ext>
            </a:extLst>
          </p:cNvPr>
          <p:cNvSpPr/>
          <p:nvPr/>
        </p:nvSpPr>
        <p:spPr>
          <a:xfrm rot="5400000">
            <a:off x="3407270" y="-571498"/>
            <a:ext cx="114296" cy="2504943"/>
          </a:xfrm>
          <a:prstGeom prst="leftBracket">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 name="Title 1">
            <a:extLst>
              <a:ext uri="{FF2B5EF4-FFF2-40B4-BE49-F238E27FC236}">
                <a16:creationId xmlns:a16="http://schemas.microsoft.com/office/drawing/2014/main" id="{D4BF09F0-21F9-4A44-9B5C-D4266D2A44B8}"/>
              </a:ext>
            </a:extLst>
          </p:cNvPr>
          <p:cNvSpPr txBox="1">
            <a:spLocks/>
          </p:cNvSpPr>
          <p:nvPr/>
        </p:nvSpPr>
        <p:spPr>
          <a:xfrm>
            <a:off x="3174894" y="31703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Eye</a:t>
            </a:r>
          </a:p>
        </p:txBody>
      </p:sp>
      <p:sp>
        <p:nvSpPr>
          <p:cNvPr id="20" name="Title 1">
            <a:extLst>
              <a:ext uri="{FF2B5EF4-FFF2-40B4-BE49-F238E27FC236}">
                <a16:creationId xmlns:a16="http://schemas.microsoft.com/office/drawing/2014/main" id="{1C784B5F-8721-D444-AA85-6F9DE8890017}"/>
              </a:ext>
            </a:extLst>
          </p:cNvPr>
          <p:cNvSpPr txBox="1">
            <a:spLocks/>
          </p:cNvSpPr>
          <p:nvPr/>
        </p:nvSpPr>
        <p:spPr>
          <a:xfrm>
            <a:off x="875986" y="817981"/>
            <a:ext cx="1078826" cy="349703"/>
          </a:xfrm>
          <a:prstGeom prst="rect">
            <a:avLst/>
          </a:prstGeom>
          <a:ln>
            <a:noFill/>
          </a:ln>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Antenna</a:t>
            </a:r>
          </a:p>
        </p:txBody>
      </p:sp>
      <p:sp>
        <p:nvSpPr>
          <p:cNvPr id="21" name="Rectangle 20">
            <a:extLst>
              <a:ext uri="{FF2B5EF4-FFF2-40B4-BE49-F238E27FC236}">
                <a16:creationId xmlns:a16="http://schemas.microsoft.com/office/drawing/2014/main" id="{756C47BD-E0D1-9E4A-86A5-56A3A499C0F4}"/>
              </a:ext>
            </a:extLst>
          </p:cNvPr>
          <p:cNvSpPr/>
          <p:nvPr/>
        </p:nvSpPr>
        <p:spPr>
          <a:xfrm>
            <a:off x="5631158" y="738122"/>
            <a:ext cx="1511952" cy="300082"/>
          </a:xfrm>
          <a:prstGeom prst="rect">
            <a:avLst/>
          </a:prstGeom>
        </p:spPr>
        <p:txBody>
          <a:bodyPr wrap="none">
            <a:spAutoFit/>
          </a:bodyPr>
          <a:lstStyle/>
          <a:p>
            <a:pPr defTabSz="685800">
              <a:spcBef>
                <a:spcPct val="0"/>
              </a:spcBef>
              <a:buClrTx/>
              <a:defRPr/>
            </a:pPr>
            <a:r>
              <a:rPr lang="en-US" sz="1350" b="1" kern="1200" dirty="0">
                <a:solidFill>
                  <a:prstClr val="white"/>
                </a:solidFill>
                <a:latin typeface="Helvetica" pitchFamily="2" charset="0"/>
                <a:ea typeface="+mn-ea"/>
                <a:cs typeface="+mn-cs"/>
              </a:rPr>
              <a:t>Undifferentiated</a:t>
            </a:r>
          </a:p>
        </p:txBody>
      </p:sp>
      <p:cxnSp>
        <p:nvCxnSpPr>
          <p:cNvPr id="4" name="Straight Connector 3">
            <a:extLst>
              <a:ext uri="{FF2B5EF4-FFF2-40B4-BE49-F238E27FC236}">
                <a16:creationId xmlns:a16="http://schemas.microsoft.com/office/drawing/2014/main" id="{2398F617-928C-AB4F-A704-63CCEAD744DC}"/>
              </a:ext>
            </a:extLst>
          </p:cNvPr>
          <p:cNvCxnSpPr>
            <a:cxnSpLocks/>
          </p:cNvCxnSpPr>
          <p:nvPr/>
        </p:nvCxnSpPr>
        <p:spPr>
          <a:xfrm>
            <a:off x="7519159" y="700088"/>
            <a:ext cx="0" cy="45005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05E9C4E-ED5C-2940-8B1A-4467E5F2559F}"/>
              </a:ext>
            </a:extLst>
          </p:cNvPr>
          <p:cNvSpPr/>
          <p:nvPr/>
        </p:nvSpPr>
        <p:spPr>
          <a:xfrm>
            <a:off x="7575398" y="534938"/>
            <a:ext cx="1098379" cy="507831"/>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R7</a:t>
            </a:r>
          </a:p>
          <a:p>
            <a:pPr algn="ctr" defTabSz="685800">
              <a:spcBef>
                <a:spcPct val="0"/>
              </a:spcBef>
              <a:buClrTx/>
              <a:defRPr/>
            </a:pPr>
            <a:r>
              <a:rPr lang="en-US" sz="1350" b="1" kern="1200" dirty="0">
                <a:solidFill>
                  <a:prstClr val="white"/>
                </a:solidFill>
                <a:latin typeface="Helvetica" pitchFamily="2" charset="0"/>
                <a:ea typeface="+mn-ea"/>
                <a:cs typeface="+mn-cs"/>
              </a:rPr>
              <a:t>Precursors</a:t>
            </a:r>
          </a:p>
        </p:txBody>
      </p:sp>
      <p:sp>
        <p:nvSpPr>
          <p:cNvPr id="28" name="Rectangle 27">
            <a:extLst>
              <a:ext uri="{FF2B5EF4-FFF2-40B4-BE49-F238E27FC236}">
                <a16:creationId xmlns:a16="http://schemas.microsoft.com/office/drawing/2014/main" id="{A7B90F19-9C04-D143-8096-A4857A794E36}"/>
              </a:ext>
            </a:extLst>
          </p:cNvPr>
          <p:cNvSpPr/>
          <p:nvPr/>
        </p:nvSpPr>
        <p:spPr>
          <a:xfrm>
            <a:off x="7301791" y="387049"/>
            <a:ext cx="434735" cy="300082"/>
          </a:xfrm>
          <a:prstGeom prst="rect">
            <a:avLst/>
          </a:prstGeom>
        </p:spPr>
        <p:txBody>
          <a:bodyPr wrap="none">
            <a:spAutoFit/>
          </a:bodyPr>
          <a:lstStyle/>
          <a:p>
            <a:pPr algn="ctr" defTabSz="685800">
              <a:spcBef>
                <a:spcPct val="0"/>
              </a:spcBef>
              <a:buClrTx/>
              <a:defRPr/>
            </a:pPr>
            <a:r>
              <a:rPr lang="en-US" sz="1350" b="1" kern="1200" dirty="0">
                <a:solidFill>
                  <a:prstClr val="white"/>
                </a:solidFill>
                <a:latin typeface="Helvetica" pitchFamily="2" charset="0"/>
                <a:ea typeface="+mn-ea"/>
                <a:cs typeface="+mn-cs"/>
              </a:rPr>
              <a:t>MF</a:t>
            </a:r>
          </a:p>
        </p:txBody>
      </p:sp>
      <p:sp>
        <p:nvSpPr>
          <p:cNvPr id="29" name="Title 1">
            <a:extLst>
              <a:ext uri="{FF2B5EF4-FFF2-40B4-BE49-F238E27FC236}">
                <a16:creationId xmlns:a16="http://schemas.microsoft.com/office/drawing/2014/main" id="{99B74FA5-9A62-C944-98EC-8B10064EDD56}"/>
              </a:ext>
            </a:extLst>
          </p:cNvPr>
          <p:cNvSpPr txBox="1">
            <a:spLocks/>
          </p:cNvSpPr>
          <p:nvPr/>
        </p:nvSpPr>
        <p:spPr>
          <a:xfrm>
            <a:off x="3780303" y="1860080"/>
            <a:ext cx="579046" cy="2383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buClrTx/>
              <a:defRPr/>
            </a:pPr>
            <a:r>
              <a:rPr lang="en-US" sz="1800" b="1" dirty="0">
                <a:solidFill>
                  <a:prstClr val="white"/>
                </a:solidFill>
                <a:latin typeface="Helvetica" pitchFamily="2" charset="0"/>
              </a:rPr>
              <a:t>MF</a:t>
            </a:r>
          </a:p>
        </p:txBody>
      </p:sp>
    </p:spTree>
    <p:extLst>
      <p:ext uri="{BB962C8B-B14F-4D97-AF65-F5344CB8AC3E}">
        <p14:creationId xmlns:p14="http://schemas.microsoft.com/office/powerpoint/2010/main" val="2239226630"/>
      </p:ext>
    </p:extLst>
  </p:cSld>
  <p:clrMapOvr>
    <a:masterClrMapping/>
  </p:clrMapOvr>
</p:sld>
</file>

<file path=ppt/theme/theme1.xml><?xml version="1.0" encoding="utf-8"?>
<a:theme xmlns:a="http://schemas.openxmlformats.org/drawingml/2006/main" name="Swiss">
  <a:themeElements>
    <a:clrScheme name="Custom 3">
      <a:dk1>
        <a:srgbClr val="000000"/>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{BA7B07CD-9A64-0F46-88AC-FF4DE46865CC}tf10001079</Template>
  <TotalTime>2565</TotalTime>
  <Words>2008</Words>
  <Application>Microsoft Macintosh PowerPoint</Application>
  <PresentationFormat>On-screen Show (16:9)</PresentationFormat>
  <Paragraphs>453</Paragraphs>
  <Slides>65</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65</vt:i4>
      </vt:variant>
    </vt:vector>
  </HeadingPairs>
  <TitlesOfParts>
    <vt:vector size="73" baseType="lpstr">
      <vt:lpstr>Raleway</vt:lpstr>
      <vt:lpstr>Calibri</vt:lpstr>
      <vt:lpstr>Arial</vt:lpstr>
      <vt:lpstr>Lato</vt:lpstr>
      <vt:lpstr>Helvetica</vt:lpstr>
      <vt:lpstr>Calibri Light</vt:lpstr>
      <vt:lpstr>Swiss</vt:lpstr>
      <vt:lpstr>Office Theme</vt:lpstr>
      <vt:lpstr>Johnston Lab Meeting: Temporal Activation and Repression of Spineless Mutants   </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 </vt:lpstr>
      <vt:lpstr>Spineless Architecture</vt:lpstr>
      <vt:lpstr>PowerPoint Presentation</vt:lpstr>
      <vt:lpstr>Verifying Exc154 Genotype </vt:lpstr>
      <vt:lpstr>Verifying Exc154 Genotype </vt:lpstr>
      <vt:lpstr>Verifying Exc154 Genotype </vt:lpstr>
      <vt:lpstr>Verifying Exc154 Genotype </vt:lpstr>
      <vt:lpstr>Spineless Architecture</vt:lpstr>
      <vt:lpstr>Verifying Adult Rh3 Phenotype</vt:lpstr>
      <vt:lpstr>Verifying Adult Rh3 Phenotype</vt:lpstr>
      <vt:lpstr>What happens to spineless expression early?</vt:lpstr>
      <vt:lpstr>RNA-FISH: Wildtype</vt:lpstr>
      <vt:lpstr>RNA-FISH: Wildtype</vt:lpstr>
      <vt:lpstr>RNA-FISH: Exc154/def</vt:lpstr>
      <vt:lpstr>RNA-FISH: Exc154/def</vt:lpstr>
      <vt:lpstr>No Early Pulse in the Hemi</vt:lpstr>
      <vt:lpstr>What about the homozygote? </vt:lpstr>
      <vt:lpstr>SC RNA-FISH: Exc154/Exc154</vt:lpstr>
      <vt:lpstr>SC RNA-FISH: Exc154/Exc154</vt:lpstr>
      <vt:lpstr>SC RNA-FISH: Exc154/Exc154</vt:lpstr>
      <vt:lpstr>It’s not the early pulse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DNA FISH: Results</vt:lpstr>
      <vt:lpstr>DNA FISH: Results</vt:lpstr>
      <vt:lpstr>Exc154 Theorized Results</vt:lpstr>
      <vt:lpstr>Exc154 Theorized Results</vt:lpstr>
      <vt:lpstr>Two step model</vt:lpstr>
      <vt:lpstr>Two step model</vt:lpstr>
      <vt:lpstr>Two step model</vt:lpstr>
      <vt:lpstr>Two step model</vt:lpstr>
      <vt:lpstr>Future Directions</vt:lpstr>
      <vt:lpstr>Future Directions</vt:lpstr>
      <vt:lpstr>Future Directions</vt:lpstr>
      <vt:lpstr>Future Directions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Johnston Lab Meeting: The effects of spineless architecture on transcriptional bursting   </dc:title>
  <cp:lastModifiedBy>Microsoft Office User</cp:lastModifiedBy>
  <cp:revision>49</cp:revision>
  <dcterms:modified xsi:type="dcterms:W3CDTF">2021-02-11T19:49:19Z</dcterms:modified>
</cp:coreProperties>
</file>